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Lst>
  <p:notesMasterIdLst>
    <p:notesMasterId r:id="rId73"/>
  </p:notesMasterIdLst>
  <p:sldIdLst>
    <p:sldId id="257" r:id="rId2"/>
    <p:sldId id="322" r:id="rId3"/>
    <p:sldId id="323" r:id="rId4"/>
    <p:sldId id="324" r:id="rId5"/>
    <p:sldId id="256" r:id="rId6"/>
    <p:sldId id="258" r:id="rId7"/>
    <p:sldId id="297" r:id="rId8"/>
    <p:sldId id="325" r:id="rId9"/>
    <p:sldId id="326" r:id="rId10"/>
    <p:sldId id="327" r:id="rId11"/>
    <p:sldId id="328" r:id="rId12"/>
    <p:sldId id="329" r:id="rId13"/>
    <p:sldId id="330" r:id="rId14"/>
    <p:sldId id="259" r:id="rId15"/>
    <p:sldId id="293" r:id="rId16"/>
    <p:sldId id="260" r:id="rId17"/>
    <p:sldId id="261" r:id="rId18"/>
    <p:sldId id="295" r:id="rId19"/>
    <p:sldId id="299" r:id="rId20"/>
    <p:sldId id="262" r:id="rId21"/>
    <p:sldId id="296" r:id="rId22"/>
    <p:sldId id="286" r:id="rId23"/>
    <p:sldId id="318" r:id="rId24"/>
    <p:sldId id="300" r:id="rId25"/>
    <p:sldId id="302" r:id="rId26"/>
    <p:sldId id="294" r:id="rId27"/>
    <p:sldId id="263" r:id="rId28"/>
    <p:sldId id="265" r:id="rId29"/>
    <p:sldId id="303" r:id="rId30"/>
    <p:sldId id="264" r:id="rId31"/>
    <p:sldId id="304" r:id="rId32"/>
    <p:sldId id="266" r:id="rId33"/>
    <p:sldId id="267" r:id="rId34"/>
    <p:sldId id="268" r:id="rId35"/>
    <p:sldId id="269" r:id="rId36"/>
    <p:sldId id="270" r:id="rId37"/>
    <p:sldId id="271" r:id="rId38"/>
    <p:sldId id="272" r:id="rId39"/>
    <p:sldId id="305" r:id="rId40"/>
    <p:sldId id="306" r:id="rId41"/>
    <p:sldId id="307" r:id="rId42"/>
    <p:sldId id="308" r:id="rId43"/>
    <p:sldId id="319" r:id="rId44"/>
    <p:sldId id="320" r:id="rId45"/>
    <p:sldId id="273" r:id="rId46"/>
    <p:sldId id="288" r:id="rId47"/>
    <p:sldId id="289" r:id="rId48"/>
    <p:sldId id="309" r:id="rId49"/>
    <p:sldId id="310" r:id="rId50"/>
    <p:sldId id="274" r:id="rId51"/>
    <p:sldId id="275" r:id="rId52"/>
    <p:sldId id="292" r:id="rId53"/>
    <p:sldId id="276" r:id="rId54"/>
    <p:sldId id="291" r:id="rId55"/>
    <p:sldId id="277" r:id="rId56"/>
    <p:sldId id="290" r:id="rId57"/>
    <p:sldId id="278" r:id="rId58"/>
    <p:sldId id="279" r:id="rId59"/>
    <p:sldId id="280" r:id="rId60"/>
    <p:sldId id="281" r:id="rId61"/>
    <p:sldId id="282" r:id="rId62"/>
    <p:sldId id="283" r:id="rId63"/>
    <p:sldId id="284" r:id="rId64"/>
    <p:sldId id="311" r:id="rId65"/>
    <p:sldId id="312" r:id="rId66"/>
    <p:sldId id="313" r:id="rId67"/>
    <p:sldId id="314" r:id="rId68"/>
    <p:sldId id="316" r:id="rId69"/>
    <p:sldId id="317" r:id="rId70"/>
    <p:sldId id="315" r:id="rId71"/>
    <p:sldId id="285" r:id="rId72"/>
  </p:sldIdLst>
  <p:sldSz cx="12192000" cy="6858000"/>
  <p:notesSz cx="6858000" cy="9144000"/>
  <p:embeddedFontLst>
    <p:embeddedFont>
      <p:font typeface="Trebuchet MS" panose="020B0603020202020204" pitchFamily="34" charset="0"/>
      <p:regular r:id="rId74"/>
      <p:bold r:id="rId75"/>
      <p:italic r:id="rId76"/>
      <p:boldItalic r:id="rId77"/>
    </p:embeddedFont>
    <p:embeddedFont>
      <p:font typeface="2  Nazanin" panose="00000400000000000000" pitchFamily="2" charset="-78"/>
      <p:regular r:id="rId78"/>
      <p:bold r:id="rId79"/>
    </p:embeddedFont>
    <p:embeddedFont>
      <p:font typeface="2  Homa" panose="00000400000000000000" pitchFamily="2" charset="-78"/>
      <p:regular r:id="rId80"/>
    </p:embeddedFont>
    <p:embeddedFont>
      <p:font typeface="Wingdings 3" panose="05040102010807070707" pitchFamily="18" charset="2"/>
      <p:regular r:id="rId81"/>
    </p:embeddedFont>
    <p:embeddedFont>
      <p:font typeface="2  Zar" panose="00000400000000000000" pitchFamily="2" charset="-78"/>
      <p:regular r:id="rId82"/>
      <p:bold r:id="rId83"/>
    </p:embeddedFont>
    <p:embeddedFont>
      <p:font typeface="Tahoma" panose="020B0604030504040204" pitchFamily="34" charset="0"/>
      <p:regular r:id="rId84"/>
      <p:bold r:id="rId85"/>
    </p:embeddedFont>
    <p:embeddedFont>
      <p:font typeface="Calibri" panose="020F0502020204030204" pitchFamily="34" charset="0"/>
      <p:regular r:id="rId86"/>
      <p:bold r:id="rId87"/>
      <p:italic r:id="rId88"/>
      <p:boldItalic r:id="rId89"/>
    </p:embeddedFont>
    <p:embeddedFont>
      <p:font typeface="2  Titr" panose="00000700000000000000" pitchFamily="2" charset="-78"/>
      <p:bold r:id="rId90"/>
    </p:embeddedFont>
    <p:embeddedFont>
      <p:font typeface="_MRT_Win2Farsi_1" panose="02000000000000000000" pitchFamily="2" charset="0"/>
      <p:regular r:id="rId91"/>
    </p:embeddedFont>
    <p:embeddedFont>
      <p:font typeface="2  Davat" panose="00000400000000000000" pitchFamily="2" charset="-78"/>
      <p:regular r:id="rId92"/>
    </p:embeddedFont>
    <p:embeddedFont>
      <p:font typeface="Aharoni" panose="02010803020104030203" pitchFamily="2" charset="-79"/>
      <p:bold r:id="rId93"/>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88" autoAdjust="0"/>
    <p:restoredTop sz="94434" autoAdjust="0"/>
  </p:normalViewPr>
  <p:slideViewPr>
    <p:cSldViewPr snapToGrid="0">
      <p:cViewPr varScale="1">
        <p:scale>
          <a:sx n="87" d="100"/>
          <a:sy n="87" d="100"/>
        </p:scale>
        <p:origin x="68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font" Target="fonts/font17.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4D19E37-1177-41DD-8752-2F7AB52D7B48}" type="datetimeFigureOut">
              <a:rPr lang="fa-IR" smtClean="0"/>
              <a:pPr/>
              <a:t>1437/03/29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4DE7E08-C78F-449C-8D01-15DAA29E0975}" type="slidenum">
              <a:rPr lang="fa-IR" smtClean="0"/>
              <a:pPr/>
              <a:t>‹#›</a:t>
            </a:fld>
            <a:endParaRPr lang="fa-IR"/>
          </a:p>
        </p:txBody>
      </p:sp>
    </p:spTree>
    <p:extLst>
      <p:ext uri="{BB962C8B-B14F-4D97-AF65-F5344CB8AC3E}">
        <p14:creationId xmlns:p14="http://schemas.microsoft.com/office/powerpoint/2010/main" val="10445777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4DE7E08-C78F-449C-8D01-15DAA29E0975}" type="slidenum">
              <a:rPr lang="fa-IR" smtClean="0"/>
              <a:pPr/>
              <a:t>38</a:t>
            </a:fld>
            <a:endParaRPr lang="fa-IR"/>
          </a:p>
        </p:txBody>
      </p:sp>
    </p:spTree>
    <p:extLst>
      <p:ext uri="{BB962C8B-B14F-4D97-AF65-F5344CB8AC3E}">
        <p14:creationId xmlns:p14="http://schemas.microsoft.com/office/powerpoint/2010/main" val="208037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38473819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38828088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754306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5147492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30825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25373021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35012677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40648770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29644037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28539138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36472291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29020182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35037154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30791611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27442753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2D399-A329-474E-B9FC-9469A80E407A}" type="datetimeFigureOut">
              <a:rPr lang="fa-IR" smtClean="0"/>
              <a:pPr/>
              <a:t>1437/03/29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37D842B-F86C-4082-9696-DA0F81A0D137}" type="slidenum">
              <a:rPr lang="fa-IR" smtClean="0"/>
              <a:pPr/>
              <a:t>‹#›</a:t>
            </a:fld>
            <a:endParaRPr lang="fa-IR"/>
          </a:p>
        </p:txBody>
      </p:sp>
    </p:spTree>
    <p:extLst>
      <p:ext uri="{BB962C8B-B14F-4D97-AF65-F5344CB8AC3E}">
        <p14:creationId xmlns:p14="http://schemas.microsoft.com/office/powerpoint/2010/main" val="27161217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02D399-A329-474E-B9FC-9469A80E407A}" type="datetimeFigureOut">
              <a:rPr lang="fa-IR" smtClean="0"/>
              <a:pPr/>
              <a:t>1437/03/29</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37D842B-F86C-4082-9696-DA0F81A0D137}" type="slidenum">
              <a:rPr lang="fa-IR" smtClean="0"/>
              <a:pPr/>
              <a:t>‹#›</a:t>
            </a:fld>
            <a:endParaRPr lang="fa-IR"/>
          </a:p>
        </p:txBody>
      </p:sp>
    </p:spTree>
    <p:extLst>
      <p:ext uri="{BB962C8B-B14F-4D97-AF65-F5344CB8AC3E}">
        <p14:creationId xmlns:p14="http://schemas.microsoft.com/office/powerpoint/2010/main" val="206492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hyperlink" Target="http://fa.wikipedia.org/wiki/%D9%85%D8%BA%D8%B2_%D8%A7%D8%B3%D8%AA%D8%AE%D9%88%D8%A7%D9%86" TargetMode="External"/><Relationship Id="rId7" Type="http://schemas.openxmlformats.org/officeDocument/2006/relationships/hyperlink" Target="http://fa.wikipedia.org/wiki/%D8%AA%D9%88%D9%84%DB%8C%D8%AF_%D9%85%D8%AB%D9%84"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fa.wikipedia.org/wiki/%D8%A7%D8%B3%D8%AA%D8%AE%D9%88%D8%A7%D9%86" TargetMode="External"/><Relationship Id="rId5" Type="http://schemas.openxmlformats.org/officeDocument/2006/relationships/hyperlink" Target="http://fa.wikipedia.org/wiki/%D8%B3%D8%B1%D8%B7%D8%A7%D9%86_%D8%AE%D9%88%D9%86" TargetMode="External"/><Relationship Id="rId4" Type="http://schemas.openxmlformats.org/officeDocument/2006/relationships/hyperlink" Target="http://fa.wikipedia.org/wiki/%D8%B3%DB%8C%D8%B3%D8%AA%D9%85_%D8%A7%DB%8C%D9%85%D9%86%DB%8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8FF309-81C6-4F29-B0FB-53F47A6D3E2E}" type="slidenum">
              <a:rPr lang="en-US"/>
              <a:pPr eaLnBrk="1" hangingPunct="1"/>
              <a:t>1</a:t>
            </a:fld>
            <a:endParaRPr lang="en-US" dirty="0"/>
          </a:p>
        </p:txBody>
      </p:sp>
      <p:pic>
        <p:nvPicPr>
          <p:cNvPr id="7" name="Picture 9" descr="Eslim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0184" y="0"/>
            <a:ext cx="8504886" cy="69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0"/>
          <p:cNvSpPr>
            <a:spLocks noEditPoints="1"/>
          </p:cNvSpPr>
          <p:nvPr/>
        </p:nvSpPr>
        <p:spPr bwMode="auto">
          <a:xfrm>
            <a:off x="5020882" y="2266682"/>
            <a:ext cx="2745079" cy="2112135"/>
          </a:xfrm>
          <a:custGeom>
            <a:avLst/>
            <a:gdLst/>
            <a:ahLst/>
            <a:cxnLst>
              <a:cxn ang="0">
                <a:pos x="1086" y="365"/>
              </a:cxn>
              <a:cxn ang="0">
                <a:pos x="1151" y="82"/>
              </a:cxn>
              <a:cxn ang="0">
                <a:pos x="1270" y="117"/>
              </a:cxn>
              <a:cxn ang="0">
                <a:pos x="1496" y="603"/>
              </a:cxn>
              <a:cxn ang="0">
                <a:pos x="1931" y="1210"/>
              </a:cxn>
              <a:cxn ang="0">
                <a:pos x="2529" y="1278"/>
              </a:cxn>
              <a:cxn ang="0">
                <a:pos x="1714" y="1149"/>
              </a:cxn>
              <a:cxn ang="0">
                <a:pos x="1796" y="1240"/>
              </a:cxn>
              <a:cxn ang="0">
                <a:pos x="2444" y="1290"/>
              </a:cxn>
              <a:cxn ang="0">
                <a:pos x="1668" y="1210"/>
              </a:cxn>
              <a:cxn ang="0">
                <a:pos x="1430" y="1139"/>
              </a:cxn>
              <a:cxn ang="0">
                <a:pos x="1361" y="1254"/>
              </a:cxn>
              <a:cxn ang="0">
                <a:pos x="1421" y="1200"/>
              </a:cxn>
              <a:cxn ang="0">
                <a:pos x="1510" y="1263"/>
              </a:cxn>
              <a:cxn ang="0">
                <a:pos x="1535" y="1394"/>
              </a:cxn>
              <a:cxn ang="0">
                <a:pos x="1695" y="1344"/>
              </a:cxn>
              <a:cxn ang="0">
                <a:pos x="1724" y="1324"/>
              </a:cxn>
              <a:cxn ang="0">
                <a:pos x="1523" y="1456"/>
              </a:cxn>
              <a:cxn ang="0">
                <a:pos x="1363" y="1511"/>
              </a:cxn>
              <a:cxn ang="0">
                <a:pos x="1028" y="1326"/>
              </a:cxn>
              <a:cxn ang="0">
                <a:pos x="1034" y="1272"/>
              </a:cxn>
              <a:cxn ang="0">
                <a:pos x="7" y="1274"/>
              </a:cxn>
              <a:cxn ang="0">
                <a:pos x="989" y="647"/>
              </a:cxn>
              <a:cxn ang="0">
                <a:pos x="633" y="972"/>
              </a:cxn>
              <a:cxn ang="0">
                <a:pos x="956" y="966"/>
              </a:cxn>
              <a:cxn ang="0">
                <a:pos x="881" y="1033"/>
              </a:cxn>
              <a:cxn ang="0">
                <a:pos x="1147" y="509"/>
              </a:cxn>
              <a:cxn ang="0">
                <a:pos x="1291" y="1123"/>
              </a:cxn>
              <a:cxn ang="0">
                <a:pos x="1131" y="1307"/>
              </a:cxn>
              <a:cxn ang="0">
                <a:pos x="1409" y="1106"/>
              </a:cxn>
              <a:cxn ang="0">
                <a:pos x="1490" y="1365"/>
              </a:cxn>
              <a:cxn ang="0">
                <a:pos x="1336" y="1290"/>
              </a:cxn>
              <a:cxn ang="0">
                <a:pos x="1179" y="1371"/>
              </a:cxn>
              <a:cxn ang="0">
                <a:pos x="1086" y="1364"/>
              </a:cxn>
              <a:cxn ang="0">
                <a:pos x="1455" y="1426"/>
              </a:cxn>
              <a:cxn ang="0">
                <a:pos x="1230" y="1350"/>
              </a:cxn>
              <a:cxn ang="0">
                <a:pos x="1096" y="774"/>
              </a:cxn>
              <a:cxn ang="0">
                <a:pos x="344" y="976"/>
              </a:cxn>
              <a:cxn ang="0">
                <a:pos x="770" y="708"/>
              </a:cxn>
              <a:cxn ang="0">
                <a:pos x="1164" y="858"/>
              </a:cxn>
              <a:cxn ang="0">
                <a:pos x="710" y="896"/>
              </a:cxn>
              <a:cxn ang="0">
                <a:pos x="1018" y="893"/>
              </a:cxn>
              <a:cxn ang="0">
                <a:pos x="1141" y="848"/>
              </a:cxn>
              <a:cxn ang="0">
                <a:pos x="846" y="849"/>
              </a:cxn>
              <a:cxn ang="0">
                <a:pos x="1469" y="1050"/>
              </a:cxn>
              <a:cxn ang="0">
                <a:pos x="1135" y="905"/>
              </a:cxn>
              <a:cxn ang="0">
                <a:pos x="1242" y="516"/>
              </a:cxn>
              <a:cxn ang="0">
                <a:pos x="1265" y="428"/>
              </a:cxn>
              <a:cxn ang="0">
                <a:pos x="1637" y="801"/>
              </a:cxn>
              <a:cxn ang="0">
                <a:pos x="1660" y="1025"/>
              </a:cxn>
              <a:cxn ang="0">
                <a:pos x="1533" y="1021"/>
              </a:cxn>
              <a:cxn ang="0">
                <a:pos x="1226" y="654"/>
              </a:cxn>
              <a:cxn ang="0">
                <a:pos x="1205" y="962"/>
              </a:cxn>
              <a:cxn ang="0">
                <a:pos x="1167" y="946"/>
              </a:cxn>
              <a:cxn ang="0">
                <a:pos x="940" y="1130"/>
              </a:cxn>
              <a:cxn ang="0">
                <a:pos x="969" y="1256"/>
              </a:cxn>
              <a:cxn ang="0">
                <a:pos x="1089" y="1123"/>
              </a:cxn>
              <a:cxn ang="0">
                <a:pos x="1244" y="1022"/>
              </a:cxn>
              <a:cxn ang="0">
                <a:pos x="1406" y="1021"/>
              </a:cxn>
              <a:cxn ang="0">
                <a:pos x="1287" y="834"/>
              </a:cxn>
              <a:cxn ang="0">
                <a:pos x="1350" y="832"/>
              </a:cxn>
              <a:cxn ang="0">
                <a:pos x="1158" y="791"/>
              </a:cxn>
              <a:cxn ang="0">
                <a:pos x="1096" y="548"/>
              </a:cxn>
            </a:cxnLst>
            <a:rect l="0" t="0" r="r" b="b"/>
            <a:pathLst>
              <a:path w="2631" h="1607">
                <a:moveTo>
                  <a:pt x="1058" y="659"/>
                </a:moveTo>
                <a:lnTo>
                  <a:pt x="1053" y="655"/>
                </a:lnTo>
                <a:lnTo>
                  <a:pt x="1047" y="651"/>
                </a:lnTo>
                <a:lnTo>
                  <a:pt x="1043" y="647"/>
                </a:lnTo>
                <a:lnTo>
                  <a:pt x="1038" y="644"/>
                </a:lnTo>
                <a:lnTo>
                  <a:pt x="1034" y="641"/>
                </a:lnTo>
                <a:lnTo>
                  <a:pt x="1030" y="638"/>
                </a:lnTo>
                <a:lnTo>
                  <a:pt x="1026" y="634"/>
                </a:lnTo>
                <a:lnTo>
                  <a:pt x="1022" y="630"/>
                </a:lnTo>
                <a:lnTo>
                  <a:pt x="1019" y="627"/>
                </a:lnTo>
                <a:lnTo>
                  <a:pt x="1016" y="622"/>
                </a:lnTo>
                <a:lnTo>
                  <a:pt x="1014" y="618"/>
                </a:lnTo>
                <a:lnTo>
                  <a:pt x="1011" y="614"/>
                </a:lnTo>
                <a:lnTo>
                  <a:pt x="1010" y="611"/>
                </a:lnTo>
                <a:lnTo>
                  <a:pt x="1010" y="606"/>
                </a:lnTo>
                <a:lnTo>
                  <a:pt x="1008" y="602"/>
                </a:lnTo>
                <a:lnTo>
                  <a:pt x="1010" y="597"/>
                </a:lnTo>
                <a:lnTo>
                  <a:pt x="1010" y="586"/>
                </a:lnTo>
                <a:lnTo>
                  <a:pt x="1011" y="575"/>
                </a:lnTo>
                <a:lnTo>
                  <a:pt x="1014" y="565"/>
                </a:lnTo>
                <a:lnTo>
                  <a:pt x="1015" y="555"/>
                </a:lnTo>
                <a:lnTo>
                  <a:pt x="1018" y="547"/>
                </a:lnTo>
                <a:lnTo>
                  <a:pt x="1022" y="539"/>
                </a:lnTo>
                <a:lnTo>
                  <a:pt x="1024" y="531"/>
                </a:lnTo>
                <a:lnTo>
                  <a:pt x="1028" y="523"/>
                </a:lnTo>
                <a:lnTo>
                  <a:pt x="1033" y="516"/>
                </a:lnTo>
                <a:lnTo>
                  <a:pt x="1038" y="507"/>
                </a:lnTo>
                <a:lnTo>
                  <a:pt x="1043" y="500"/>
                </a:lnTo>
                <a:lnTo>
                  <a:pt x="1049" y="491"/>
                </a:lnTo>
                <a:lnTo>
                  <a:pt x="1055" y="483"/>
                </a:lnTo>
                <a:lnTo>
                  <a:pt x="1062" y="473"/>
                </a:lnTo>
                <a:lnTo>
                  <a:pt x="1070" y="462"/>
                </a:lnTo>
                <a:lnTo>
                  <a:pt x="1078" y="451"/>
                </a:lnTo>
                <a:lnTo>
                  <a:pt x="1076" y="439"/>
                </a:lnTo>
                <a:lnTo>
                  <a:pt x="1073" y="426"/>
                </a:lnTo>
                <a:lnTo>
                  <a:pt x="1070" y="413"/>
                </a:lnTo>
                <a:lnTo>
                  <a:pt x="1067" y="401"/>
                </a:lnTo>
                <a:lnTo>
                  <a:pt x="1065" y="388"/>
                </a:lnTo>
                <a:lnTo>
                  <a:pt x="1062" y="375"/>
                </a:lnTo>
                <a:lnTo>
                  <a:pt x="1059" y="362"/>
                </a:lnTo>
                <a:lnTo>
                  <a:pt x="1055" y="349"/>
                </a:lnTo>
                <a:lnTo>
                  <a:pt x="1053" y="337"/>
                </a:lnTo>
                <a:lnTo>
                  <a:pt x="1049" y="323"/>
                </a:lnTo>
                <a:lnTo>
                  <a:pt x="1046" y="308"/>
                </a:lnTo>
                <a:lnTo>
                  <a:pt x="1042" y="295"/>
                </a:lnTo>
                <a:lnTo>
                  <a:pt x="1039" y="280"/>
                </a:lnTo>
                <a:lnTo>
                  <a:pt x="1035" y="265"/>
                </a:lnTo>
                <a:lnTo>
                  <a:pt x="1031" y="251"/>
                </a:lnTo>
                <a:lnTo>
                  <a:pt x="1027" y="236"/>
                </a:lnTo>
                <a:lnTo>
                  <a:pt x="1038" y="201"/>
                </a:lnTo>
                <a:lnTo>
                  <a:pt x="1062" y="237"/>
                </a:lnTo>
                <a:lnTo>
                  <a:pt x="1066" y="258"/>
                </a:lnTo>
                <a:lnTo>
                  <a:pt x="1070" y="276"/>
                </a:lnTo>
                <a:lnTo>
                  <a:pt x="1073" y="295"/>
                </a:lnTo>
                <a:lnTo>
                  <a:pt x="1077" y="313"/>
                </a:lnTo>
                <a:lnTo>
                  <a:pt x="1080" y="332"/>
                </a:lnTo>
                <a:lnTo>
                  <a:pt x="1084" y="349"/>
                </a:lnTo>
                <a:lnTo>
                  <a:pt x="1086" y="365"/>
                </a:lnTo>
                <a:lnTo>
                  <a:pt x="1090" y="382"/>
                </a:lnTo>
                <a:lnTo>
                  <a:pt x="1093" y="398"/>
                </a:lnTo>
                <a:lnTo>
                  <a:pt x="1096" y="414"/>
                </a:lnTo>
                <a:lnTo>
                  <a:pt x="1098" y="430"/>
                </a:lnTo>
                <a:lnTo>
                  <a:pt x="1102" y="446"/>
                </a:lnTo>
                <a:lnTo>
                  <a:pt x="1105" y="461"/>
                </a:lnTo>
                <a:lnTo>
                  <a:pt x="1108" y="477"/>
                </a:lnTo>
                <a:lnTo>
                  <a:pt x="1110" y="493"/>
                </a:lnTo>
                <a:lnTo>
                  <a:pt x="1113" y="507"/>
                </a:lnTo>
                <a:lnTo>
                  <a:pt x="1116" y="499"/>
                </a:lnTo>
                <a:lnTo>
                  <a:pt x="1117" y="491"/>
                </a:lnTo>
                <a:lnTo>
                  <a:pt x="1120" y="484"/>
                </a:lnTo>
                <a:lnTo>
                  <a:pt x="1123" y="477"/>
                </a:lnTo>
                <a:lnTo>
                  <a:pt x="1127" y="469"/>
                </a:lnTo>
                <a:lnTo>
                  <a:pt x="1129" y="462"/>
                </a:lnTo>
                <a:lnTo>
                  <a:pt x="1133" y="455"/>
                </a:lnTo>
                <a:lnTo>
                  <a:pt x="1137" y="448"/>
                </a:lnTo>
                <a:lnTo>
                  <a:pt x="1143" y="441"/>
                </a:lnTo>
                <a:lnTo>
                  <a:pt x="1148" y="434"/>
                </a:lnTo>
                <a:lnTo>
                  <a:pt x="1153" y="425"/>
                </a:lnTo>
                <a:lnTo>
                  <a:pt x="1159" y="418"/>
                </a:lnTo>
                <a:lnTo>
                  <a:pt x="1166" y="408"/>
                </a:lnTo>
                <a:lnTo>
                  <a:pt x="1172" y="399"/>
                </a:lnTo>
                <a:lnTo>
                  <a:pt x="1179" y="388"/>
                </a:lnTo>
                <a:lnTo>
                  <a:pt x="1187" y="378"/>
                </a:lnTo>
                <a:lnTo>
                  <a:pt x="1184" y="359"/>
                </a:lnTo>
                <a:lnTo>
                  <a:pt x="1180" y="340"/>
                </a:lnTo>
                <a:lnTo>
                  <a:pt x="1178" y="322"/>
                </a:lnTo>
                <a:lnTo>
                  <a:pt x="1175" y="303"/>
                </a:lnTo>
                <a:lnTo>
                  <a:pt x="1172" y="286"/>
                </a:lnTo>
                <a:lnTo>
                  <a:pt x="1170" y="269"/>
                </a:lnTo>
                <a:lnTo>
                  <a:pt x="1166" y="252"/>
                </a:lnTo>
                <a:lnTo>
                  <a:pt x="1163" y="236"/>
                </a:lnTo>
                <a:lnTo>
                  <a:pt x="1160" y="220"/>
                </a:lnTo>
                <a:lnTo>
                  <a:pt x="1158" y="204"/>
                </a:lnTo>
                <a:lnTo>
                  <a:pt x="1155" y="189"/>
                </a:lnTo>
                <a:lnTo>
                  <a:pt x="1152" y="174"/>
                </a:lnTo>
                <a:lnTo>
                  <a:pt x="1149" y="161"/>
                </a:lnTo>
                <a:lnTo>
                  <a:pt x="1147" y="149"/>
                </a:lnTo>
                <a:lnTo>
                  <a:pt x="1144" y="135"/>
                </a:lnTo>
                <a:lnTo>
                  <a:pt x="1143" y="124"/>
                </a:lnTo>
                <a:lnTo>
                  <a:pt x="1143" y="123"/>
                </a:lnTo>
                <a:lnTo>
                  <a:pt x="1143" y="123"/>
                </a:lnTo>
                <a:lnTo>
                  <a:pt x="1143" y="120"/>
                </a:lnTo>
                <a:lnTo>
                  <a:pt x="1143" y="119"/>
                </a:lnTo>
                <a:lnTo>
                  <a:pt x="1143" y="117"/>
                </a:lnTo>
                <a:lnTo>
                  <a:pt x="1143" y="113"/>
                </a:lnTo>
                <a:lnTo>
                  <a:pt x="1143" y="111"/>
                </a:lnTo>
                <a:lnTo>
                  <a:pt x="1143" y="107"/>
                </a:lnTo>
                <a:lnTo>
                  <a:pt x="1144" y="103"/>
                </a:lnTo>
                <a:lnTo>
                  <a:pt x="1144" y="100"/>
                </a:lnTo>
                <a:lnTo>
                  <a:pt x="1144" y="97"/>
                </a:lnTo>
                <a:lnTo>
                  <a:pt x="1145" y="93"/>
                </a:lnTo>
                <a:lnTo>
                  <a:pt x="1145" y="90"/>
                </a:lnTo>
                <a:lnTo>
                  <a:pt x="1147" y="86"/>
                </a:lnTo>
                <a:lnTo>
                  <a:pt x="1148" y="84"/>
                </a:lnTo>
                <a:lnTo>
                  <a:pt x="1149" y="81"/>
                </a:lnTo>
                <a:lnTo>
                  <a:pt x="1151" y="82"/>
                </a:lnTo>
                <a:lnTo>
                  <a:pt x="1151" y="82"/>
                </a:lnTo>
                <a:lnTo>
                  <a:pt x="1152" y="84"/>
                </a:lnTo>
                <a:lnTo>
                  <a:pt x="1153" y="84"/>
                </a:lnTo>
                <a:lnTo>
                  <a:pt x="1153" y="84"/>
                </a:lnTo>
                <a:lnTo>
                  <a:pt x="1155" y="85"/>
                </a:lnTo>
                <a:lnTo>
                  <a:pt x="1156" y="85"/>
                </a:lnTo>
                <a:lnTo>
                  <a:pt x="1156" y="86"/>
                </a:lnTo>
                <a:lnTo>
                  <a:pt x="1156" y="86"/>
                </a:lnTo>
                <a:lnTo>
                  <a:pt x="1158" y="86"/>
                </a:lnTo>
                <a:lnTo>
                  <a:pt x="1158" y="87"/>
                </a:lnTo>
                <a:lnTo>
                  <a:pt x="1159" y="87"/>
                </a:lnTo>
                <a:lnTo>
                  <a:pt x="1159" y="88"/>
                </a:lnTo>
                <a:lnTo>
                  <a:pt x="1159" y="90"/>
                </a:lnTo>
                <a:lnTo>
                  <a:pt x="1160" y="90"/>
                </a:lnTo>
                <a:lnTo>
                  <a:pt x="1160" y="91"/>
                </a:lnTo>
                <a:lnTo>
                  <a:pt x="1163" y="102"/>
                </a:lnTo>
                <a:lnTo>
                  <a:pt x="1167" y="114"/>
                </a:lnTo>
                <a:lnTo>
                  <a:pt x="1171" y="130"/>
                </a:lnTo>
                <a:lnTo>
                  <a:pt x="1175" y="147"/>
                </a:lnTo>
                <a:lnTo>
                  <a:pt x="1179" y="167"/>
                </a:lnTo>
                <a:lnTo>
                  <a:pt x="1183" y="188"/>
                </a:lnTo>
                <a:lnTo>
                  <a:pt x="1188" y="211"/>
                </a:lnTo>
                <a:lnTo>
                  <a:pt x="1192" y="236"/>
                </a:lnTo>
                <a:lnTo>
                  <a:pt x="1198" y="262"/>
                </a:lnTo>
                <a:lnTo>
                  <a:pt x="1203" y="289"/>
                </a:lnTo>
                <a:lnTo>
                  <a:pt x="1207" y="316"/>
                </a:lnTo>
                <a:lnTo>
                  <a:pt x="1213" y="344"/>
                </a:lnTo>
                <a:lnTo>
                  <a:pt x="1218" y="373"/>
                </a:lnTo>
                <a:lnTo>
                  <a:pt x="1223" y="402"/>
                </a:lnTo>
                <a:lnTo>
                  <a:pt x="1229" y="431"/>
                </a:lnTo>
                <a:lnTo>
                  <a:pt x="1234" y="461"/>
                </a:lnTo>
                <a:lnTo>
                  <a:pt x="1234" y="451"/>
                </a:lnTo>
                <a:lnTo>
                  <a:pt x="1236" y="441"/>
                </a:lnTo>
                <a:lnTo>
                  <a:pt x="1238" y="432"/>
                </a:lnTo>
                <a:lnTo>
                  <a:pt x="1241" y="424"/>
                </a:lnTo>
                <a:lnTo>
                  <a:pt x="1244" y="415"/>
                </a:lnTo>
                <a:lnTo>
                  <a:pt x="1246" y="408"/>
                </a:lnTo>
                <a:lnTo>
                  <a:pt x="1250" y="401"/>
                </a:lnTo>
                <a:lnTo>
                  <a:pt x="1254" y="393"/>
                </a:lnTo>
                <a:lnTo>
                  <a:pt x="1260" y="385"/>
                </a:lnTo>
                <a:lnTo>
                  <a:pt x="1264" y="377"/>
                </a:lnTo>
                <a:lnTo>
                  <a:pt x="1270" y="369"/>
                </a:lnTo>
                <a:lnTo>
                  <a:pt x="1276" y="360"/>
                </a:lnTo>
                <a:lnTo>
                  <a:pt x="1283" y="350"/>
                </a:lnTo>
                <a:lnTo>
                  <a:pt x="1291" y="340"/>
                </a:lnTo>
                <a:lnTo>
                  <a:pt x="1299" y="329"/>
                </a:lnTo>
                <a:lnTo>
                  <a:pt x="1307" y="317"/>
                </a:lnTo>
                <a:lnTo>
                  <a:pt x="1304" y="297"/>
                </a:lnTo>
                <a:lnTo>
                  <a:pt x="1300" y="278"/>
                </a:lnTo>
                <a:lnTo>
                  <a:pt x="1297" y="258"/>
                </a:lnTo>
                <a:lnTo>
                  <a:pt x="1293" y="240"/>
                </a:lnTo>
                <a:lnTo>
                  <a:pt x="1289" y="221"/>
                </a:lnTo>
                <a:lnTo>
                  <a:pt x="1287" y="203"/>
                </a:lnTo>
                <a:lnTo>
                  <a:pt x="1283" y="186"/>
                </a:lnTo>
                <a:lnTo>
                  <a:pt x="1280" y="167"/>
                </a:lnTo>
                <a:lnTo>
                  <a:pt x="1276" y="150"/>
                </a:lnTo>
                <a:lnTo>
                  <a:pt x="1273" y="134"/>
                </a:lnTo>
                <a:lnTo>
                  <a:pt x="1270" y="117"/>
                </a:lnTo>
                <a:lnTo>
                  <a:pt x="1266" y="102"/>
                </a:lnTo>
                <a:lnTo>
                  <a:pt x="1264" y="86"/>
                </a:lnTo>
                <a:lnTo>
                  <a:pt x="1261" y="71"/>
                </a:lnTo>
                <a:lnTo>
                  <a:pt x="1258" y="57"/>
                </a:lnTo>
                <a:lnTo>
                  <a:pt x="1256" y="43"/>
                </a:lnTo>
                <a:lnTo>
                  <a:pt x="1256" y="42"/>
                </a:lnTo>
                <a:lnTo>
                  <a:pt x="1256" y="42"/>
                </a:lnTo>
                <a:lnTo>
                  <a:pt x="1256" y="39"/>
                </a:lnTo>
                <a:lnTo>
                  <a:pt x="1256" y="38"/>
                </a:lnTo>
                <a:lnTo>
                  <a:pt x="1256" y="36"/>
                </a:lnTo>
                <a:lnTo>
                  <a:pt x="1256" y="32"/>
                </a:lnTo>
                <a:lnTo>
                  <a:pt x="1257" y="29"/>
                </a:lnTo>
                <a:lnTo>
                  <a:pt x="1257" y="26"/>
                </a:lnTo>
                <a:lnTo>
                  <a:pt x="1257" y="22"/>
                </a:lnTo>
                <a:lnTo>
                  <a:pt x="1257" y="18"/>
                </a:lnTo>
                <a:lnTo>
                  <a:pt x="1258" y="15"/>
                </a:lnTo>
                <a:lnTo>
                  <a:pt x="1258" y="12"/>
                </a:lnTo>
                <a:lnTo>
                  <a:pt x="1260" y="9"/>
                </a:lnTo>
                <a:lnTo>
                  <a:pt x="1260" y="5"/>
                </a:lnTo>
                <a:lnTo>
                  <a:pt x="1261" y="2"/>
                </a:lnTo>
                <a:lnTo>
                  <a:pt x="1262" y="0"/>
                </a:lnTo>
                <a:lnTo>
                  <a:pt x="1264" y="1"/>
                </a:lnTo>
                <a:lnTo>
                  <a:pt x="1265" y="1"/>
                </a:lnTo>
                <a:lnTo>
                  <a:pt x="1266" y="1"/>
                </a:lnTo>
                <a:lnTo>
                  <a:pt x="1266" y="2"/>
                </a:lnTo>
                <a:lnTo>
                  <a:pt x="1268" y="2"/>
                </a:lnTo>
                <a:lnTo>
                  <a:pt x="1268" y="4"/>
                </a:lnTo>
                <a:lnTo>
                  <a:pt x="1269" y="4"/>
                </a:lnTo>
                <a:lnTo>
                  <a:pt x="1269" y="4"/>
                </a:lnTo>
                <a:lnTo>
                  <a:pt x="1270" y="5"/>
                </a:lnTo>
                <a:lnTo>
                  <a:pt x="1270" y="5"/>
                </a:lnTo>
                <a:lnTo>
                  <a:pt x="1272" y="6"/>
                </a:lnTo>
                <a:lnTo>
                  <a:pt x="1272" y="6"/>
                </a:lnTo>
                <a:lnTo>
                  <a:pt x="1272" y="7"/>
                </a:lnTo>
                <a:lnTo>
                  <a:pt x="1273" y="9"/>
                </a:lnTo>
                <a:lnTo>
                  <a:pt x="1273" y="9"/>
                </a:lnTo>
                <a:lnTo>
                  <a:pt x="1274" y="10"/>
                </a:lnTo>
                <a:lnTo>
                  <a:pt x="1279" y="25"/>
                </a:lnTo>
                <a:lnTo>
                  <a:pt x="1283" y="44"/>
                </a:lnTo>
                <a:lnTo>
                  <a:pt x="1288" y="66"/>
                </a:lnTo>
                <a:lnTo>
                  <a:pt x="1295" y="93"/>
                </a:lnTo>
                <a:lnTo>
                  <a:pt x="1300" y="123"/>
                </a:lnTo>
                <a:lnTo>
                  <a:pt x="1307" y="155"/>
                </a:lnTo>
                <a:lnTo>
                  <a:pt x="1313" y="189"/>
                </a:lnTo>
                <a:lnTo>
                  <a:pt x="1320" y="225"/>
                </a:lnTo>
                <a:lnTo>
                  <a:pt x="1327" y="263"/>
                </a:lnTo>
                <a:lnTo>
                  <a:pt x="1334" y="301"/>
                </a:lnTo>
                <a:lnTo>
                  <a:pt x="1340" y="340"/>
                </a:lnTo>
                <a:lnTo>
                  <a:pt x="1346" y="378"/>
                </a:lnTo>
                <a:lnTo>
                  <a:pt x="1352" y="416"/>
                </a:lnTo>
                <a:lnTo>
                  <a:pt x="1358" y="453"/>
                </a:lnTo>
                <a:lnTo>
                  <a:pt x="1365" y="490"/>
                </a:lnTo>
                <a:lnTo>
                  <a:pt x="1370" y="525"/>
                </a:lnTo>
                <a:lnTo>
                  <a:pt x="1393" y="538"/>
                </a:lnTo>
                <a:lnTo>
                  <a:pt x="1417" y="553"/>
                </a:lnTo>
                <a:lnTo>
                  <a:pt x="1443" y="569"/>
                </a:lnTo>
                <a:lnTo>
                  <a:pt x="1469" y="586"/>
                </a:lnTo>
                <a:lnTo>
                  <a:pt x="1496" y="603"/>
                </a:lnTo>
                <a:lnTo>
                  <a:pt x="1525" y="620"/>
                </a:lnTo>
                <a:lnTo>
                  <a:pt x="1551" y="639"/>
                </a:lnTo>
                <a:lnTo>
                  <a:pt x="1577" y="659"/>
                </a:lnTo>
                <a:lnTo>
                  <a:pt x="1603" y="678"/>
                </a:lnTo>
                <a:lnTo>
                  <a:pt x="1627" y="699"/>
                </a:lnTo>
                <a:lnTo>
                  <a:pt x="1651" y="720"/>
                </a:lnTo>
                <a:lnTo>
                  <a:pt x="1671" y="742"/>
                </a:lnTo>
                <a:lnTo>
                  <a:pt x="1690" y="764"/>
                </a:lnTo>
                <a:lnTo>
                  <a:pt x="1707" y="786"/>
                </a:lnTo>
                <a:lnTo>
                  <a:pt x="1721" y="810"/>
                </a:lnTo>
                <a:lnTo>
                  <a:pt x="1732" y="833"/>
                </a:lnTo>
                <a:lnTo>
                  <a:pt x="1737" y="847"/>
                </a:lnTo>
                <a:lnTo>
                  <a:pt x="1740" y="861"/>
                </a:lnTo>
                <a:lnTo>
                  <a:pt x="1742" y="876"/>
                </a:lnTo>
                <a:lnTo>
                  <a:pt x="1744" y="891"/>
                </a:lnTo>
                <a:lnTo>
                  <a:pt x="1745" y="905"/>
                </a:lnTo>
                <a:lnTo>
                  <a:pt x="1744" y="920"/>
                </a:lnTo>
                <a:lnTo>
                  <a:pt x="1742" y="935"/>
                </a:lnTo>
                <a:lnTo>
                  <a:pt x="1740" y="950"/>
                </a:lnTo>
                <a:lnTo>
                  <a:pt x="1737" y="964"/>
                </a:lnTo>
                <a:lnTo>
                  <a:pt x="1733" y="978"/>
                </a:lnTo>
                <a:lnTo>
                  <a:pt x="1729" y="993"/>
                </a:lnTo>
                <a:lnTo>
                  <a:pt x="1722" y="1006"/>
                </a:lnTo>
                <a:lnTo>
                  <a:pt x="1717" y="1020"/>
                </a:lnTo>
                <a:lnTo>
                  <a:pt x="1710" y="1033"/>
                </a:lnTo>
                <a:lnTo>
                  <a:pt x="1702" y="1046"/>
                </a:lnTo>
                <a:lnTo>
                  <a:pt x="1694" y="1058"/>
                </a:lnTo>
                <a:lnTo>
                  <a:pt x="1702" y="1065"/>
                </a:lnTo>
                <a:lnTo>
                  <a:pt x="1709" y="1071"/>
                </a:lnTo>
                <a:lnTo>
                  <a:pt x="1717" y="1079"/>
                </a:lnTo>
                <a:lnTo>
                  <a:pt x="1724" y="1085"/>
                </a:lnTo>
                <a:lnTo>
                  <a:pt x="1732" y="1092"/>
                </a:lnTo>
                <a:lnTo>
                  <a:pt x="1740" y="1098"/>
                </a:lnTo>
                <a:lnTo>
                  <a:pt x="1746" y="1105"/>
                </a:lnTo>
                <a:lnTo>
                  <a:pt x="1754" y="1112"/>
                </a:lnTo>
                <a:lnTo>
                  <a:pt x="1761" y="1118"/>
                </a:lnTo>
                <a:lnTo>
                  <a:pt x="1769" y="1124"/>
                </a:lnTo>
                <a:lnTo>
                  <a:pt x="1777" y="1130"/>
                </a:lnTo>
                <a:lnTo>
                  <a:pt x="1784" y="1136"/>
                </a:lnTo>
                <a:lnTo>
                  <a:pt x="1792" y="1143"/>
                </a:lnTo>
                <a:lnTo>
                  <a:pt x="1799" y="1149"/>
                </a:lnTo>
                <a:lnTo>
                  <a:pt x="1807" y="1154"/>
                </a:lnTo>
                <a:lnTo>
                  <a:pt x="1814" y="1160"/>
                </a:lnTo>
                <a:lnTo>
                  <a:pt x="1822" y="1166"/>
                </a:lnTo>
                <a:lnTo>
                  <a:pt x="1828" y="1171"/>
                </a:lnTo>
                <a:lnTo>
                  <a:pt x="1836" y="1176"/>
                </a:lnTo>
                <a:lnTo>
                  <a:pt x="1843" y="1181"/>
                </a:lnTo>
                <a:lnTo>
                  <a:pt x="1850" y="1184"/>
                </a:lnTo>
                <a:lnTo>
                  <a:pt x="1855" y="1189"/>
                </a:lnTo>
                <a:lnTo>
                  <a:pt x="1862" y="1193"/>
                </a:lnTo>
                <a:lnTo>
                  <a:pt x="1870" y="1195"/>
                </a:lnTo>
                <a:lnTo>
                  <a:pt x="1877" y="1199"/>
                </a:lnTo>
                <a:lnTo>
                  <a:pt x="1884" y="1202"/>
                </a:lnTo>
                <a:lnTo>
                  <a:pt x="1892" y="1204"/>
                </a:lnTo>
                <a:lnTo>
                  <a:pt x="1901" y="1206"/>
                </a:lnTo>
                <a:lnTo>
                  <a:pt x="1910" y="1208"/>
                </a:lnTo>
                <a:lnTo>
                  <a:pt x="1920" y="1209"/>
                </a:lnTo>
                <a:lnTo>
                  <a:pt x="1931" y="1210"/>
                </a:lnTo>
                <a:lnTo>
                  <a:pt x="1943" y="1210"/>
                </a:lnTo>
                <a:lnTo>
                  <a:pt x="1986" y="1213"/>
                </a:lnTo>
                <a:lnTo>
                  <a:pt x="2027" y="1214"/>
                </a:lnTo>
                <a:lnTo>
                  <a:pt x="2066" y="1215"/>
                </a:lnTo>
                <a:lnTo>
                  <a:pt x="2105" y="1216"/>
                </a:lnTo>
                <a:lnTo>
                  <a:pt x="2142" y="1216"/>
                </a:lnTo>
                <a:lnTo>
                  <a:pt x="2178" y="1219"/>
                </a:lnTo>
                <a:lnTo>
                  <a:pt x="2213" y="1220"/>
                </a:lnTo>
                <a:lnTo>
                  <a:pt x="2247" y="1221"/>
                </a:lnTo>
                <a:lnTo>
                  <a:pt x="2280" y="1224"/>
                </a:lnTo>
                <a:lnTo>
                  <a:pt x="2314" y="1226"/>
                </a:lnTo>
                <a:lnTo>
                  <a:pt x="2347" y="1230"/>
                </a:lnTo>
                <a:lnTo>
                  <a:pt x="2381" y="1234"/>
                </a:lnTo>
                <a:lnTo>
                  <a:pt x="2416" y="1237"/>
                </a:lnTo>
                <a:lnTo>
                  <a:pt x="2451" y="1242"/>
                </a:lnTo>
                <a:lnTo>
                  <a:pt x="2486" y="1248"/>
                </a:lnTo>
                <a:lnTo>
                  <a:pt x="2523" y="1256"/>
                </a:lnTo>
                <a:lnTo>
                  <a:pt x="2529" y="1257"/>
                </a:lnTo>
                <a:lnTo>
                  <a:pt x="2534" y="1257"/>
                </a:lnTo>
                <a:lnTo>
                  <a:pt x="2541" y="1258"/>
                </a:lnTo>
                <a:lnTo>
                  <a:pt x="2546" y="1258"/>
                </a:lnTo>
                <a:lnTo>
                  <a:pt x="2553" y="1259"/>
                </a:lnTo>
                <a:lnTo>
                  <a:pt x="2560" y="1259"/>
                </a:lnTo>
                <a:lnTo>
                  <a:pt x="2566" y="1261"/>
                </a:lnTo>
                <a:lnTo>
                  <a:pt x="2573" y="1261"/>
                </a:lnTo>
                <a:lnTo>
                  <a:pt x="2579" y="1261"/>
                </a:lnTo>
                <a:lnTo>
                  <a:pt x="2585" y="1261"/>
                </a:lnTo>
                <a:lnTo>
                  <a:pt x="2592" y="1261"/>
                </a:lnTo>
                <a:lnTo>
                  <a:pt x="2599" y="1262"/>
                </a:lnTo>
                <a:lnTo>
                  <a:pt x="2605" y="1262"/>
                </a:lnTo>
                <a:lnTo>
                  <a:pt x="2611" y="1262"/>
                </a:lnTo>
                <a:lnTo>
                  <a:pt x="2618" y="1263"/>
                </a:lnTo>
                <a:lnTo>
                  <a:pt x="2623" y="1264"/>
                </a:lnTo>
                <a:lnTo>
                  <a:pt x="2626" y="1264"/>
                </a:lnTo>
                <a:lnTo>
                  <a:pt x="2628" y="1265"/>
                </a:lnTo>
                <a:lnTo>
                  <a:pt x="2630" y="1267"/>
                </a:lnTo>
                <a:lnTo>
                  <a:pt x="2630" y="1268"/>
                </a:lnTo>
                <a:lnTo>
                  <a:pt x="2631" y="1269"/>
                </a:lnTo>
                <a:lnTo>
                  <a:pt x="2631" y="1270"/>
                </a:lnTo>
                <a:lnTo>
                  <a:pt x="2631" y="1272"/>
                </a:lnTo>
                <a:lnTo>
                  <a:pt x="2631" y="1273"/>
                </a:lnTo>
                <a:lnTo>
                  <a:pt x="2630" y="1274"/>
                </a:lnTo>
                <a:lnTo>
                  <a:pt x="2628" y="1275"/>
                </a:lnTo>
                <a:lnTo>
                  <a:pt x="2627" y="1277"/>
                </a:lnTo>
                <a:lnTo>
                  <a:pt x="2624" y="1278"/>
                </a:lnTo>
                <a:lnTo>
                  <a:pt x="2622" y="1279"/>
                </a:lnTo>
                <a:lnTo>
                  <a:pt x="2619" y="1280"/>
                </a:lnTo>
                <a:lnTo>
                  <a:pt x="2616" y="1281"/>
                </a:lnTo>
                <a:lnTo>
                  <a:pt x="2612" y="1281"/>
                </a:lnTo>
                <a:lnTo>
                  <a:pt x="2603" y="1281"/>
                </a:lnTo>
                <a:lnTo>
                  <a:pt x="2593" y="1281"/>
                </a:lnTo>
                <a:lnTo>
                  <a:pt x="2584" y="1280"/>
                </a:lnTo>
                <a:lnTo>
                  <a:pt x="2575" y="1280"/>
                </a:lnTo>
                <a:lnTo>
                  <a:pt x="2565" y="1280"/>
                </a:lnTo>
                <a:lnTo>
                  <a:pt x="2556" y="1279"/>
                </a:lnTo>
                <a:lnTo>
                  <a:pt x="2546" y="1279"/>
                </a:lnTo>
                <a:lnTo>
                  <a:pt x="2537" y="1278"/>
                </a:lnTo>
                <a:lnTo>
                  <a:pt x="2529" y="1278"/>
                </a:lnTo>
                <a:lnTo>
                  <a:pt x="2521" y="1277"/>
                </a:lnTo>
                <a:lnTo>
                  <a:pt x="2513" y="1277"/>
                </a:lnTo>
                <a:lnTo>
                  <a:pt x="2505" y="1275"/>
                </a:lnTo>
                <a:lnTo>
                  <a:pt x="2498" y="1274"/>
                </a:lnTo>
                <a:lnTo>
                  <a:pt x="2491" y="1274"/>
                </a:lnTo>
                <a:lnTo>
                  <a:pt x="2486" y="1273"/>
                </a:lnTo>
                <a:lnTo>
                  <a:pt x="2482" y="1272"/>
                </a:lnTo>
                <a:lnTo>
                  <a:pt x="2471" y="1269"/>
                </a:lnTo>
                <a:lnTo>
                  <a:pt x="2459" y="1267"/>
                </a:lnTo>
                <a:lnTo>
                  <a:pt x="2448" y="1264"/>
                </a:lnTo>
                <a:lnTo>
                  <a:pt x="2435" y="1263"/>
                </a:lnTo>
                <a:lnTo>
                  <a:pt x="2423" y="1261"/>
                </a:lnTo>
                <a:lnTo>
                  <a:pt x="2408" y="1259"/>
                </a:lnTo>
                <a:lnTo>
                  <a:pt x="2394" y="1258"/>
                </a:lnTo>
                <a:lnTo>
                  <a:pt x="2380" y="1257"/>
                </a:lnTo>
                <a:lnTo>
                  <a:pt x="2365" y="1256"/>
                </a:lnTo>
                <a:lnTo>
                  <a:pt x="2349" y="1254"/>
                </a:lnTo>
                <a:lnTo>
                  <a:pt x="2333" y="1253"/>
                </a:lnTo>
                <a:lnTo>
                  <a:pt x="2316" y="1252"/>
                </a:lnTo>
                <a:lnTo>
                  <a:pt x="2300" y="1251"/>
                </a:lnTo>
                <a:lnTo>
                  <a:pt x="2284" y="1249"/>
                </a:lnTo>
                <a:lnTo>
                  <a:pt x="2267" y="1248"/>
                </a:lnTo>
                <a:lnTo>
                  <a:pt x="2251" y="1247"/>
                </a:lnTo>
                <a:lnTo>
                  <a:pt x="2221" y="1245"/>
                </a:lnTo>
                <a:lnTo>
                  <a:pt x="2191" y="1243"/>
                </a:lnTo>
                <a:lnTo>
                  <a:pt x="2160" y="1242"/>
                </a:lnTo>
                <a:lnTo>
                  <a:pt x="2130" y="1241"/>
                </a:lnTo>
                <a:lnTo>
                  <a:pt x="2099" y="1241"/>
                </a:lnTo>
                <a:lnTo>
                  <a:pt x="2069" y="1240"/>
                </a:lnTo>
                <a:lnTo>
                  <a:pt x="2039" y="1240"/>
                </a:lnTo>
                <a:lnTo>
                  <a:pt x="2010" y="1238"/>
                </a:lnTo>
                <a:lnTo>
                  <a:pt x="1983" y="1238"/>
                </a:lnTo>
                <a:lnTo>
                  <a:pt x="1957" y="1238"/>
                </a:lnTo>
                <a:lnTo>
                  <a:pt x="1935" y="1238"/>
                </a:lnTo>
                <a:lnTo>
                  <a:pt x="1913" y="1238"/>
                </a:lnTo>
                <a:lnTo>
                  <a:pt x="1896" y="1237"/>
                </a:lnTo>
                <a:lnTo>
                  <a:pt x="1879" y="1237"/>
                </a:lnTo>
                <a:lnTo>
                  <a:pt x="1869" y="1236"/>
                </a:lnTo>
                <a:lnTo>
                  <a:pt x="1861" y="1235"/>
                </a:lnTo>
                <a:lnTo>
                  <a:pt x="1847" y="1232"/>
                </a:lnTo>
                <a:lnTo>
                  <a:pt x="1835" y="1229"/>
                </a:lnTo>
                <a:lnTo>
                  <a:pt x="1824" y="1225"/>
                </a:lnTo>
                <a:lnTo>
                  <a:pt x="1814" y="1220"/>
                </a:lnTo>
                <a:lnTo>
                  <a:pt x="1804" y="1216"/>
                </a:lnTo>
                <a:lnTo>
                  <a:pt x="1796" y="1211"/>
                </a:lnTo>
                <a:lnTo>
                  <a:pt x="1788" y="1206"/>
                </a:lnTo>
                <a:lnTo>
                  <a:pt x="1780" y="1202"/>
                </a:lnTo>
                <a:lnTo>
                  <a:pt x="1773" y="1197"/>
                </a:lnTo>
                <a:lnTo>
                  <a:pt x="1767" y="1192"/>
                </a:lnTo>
                <a:lnTo>
                  <a:pt x="1760" y="1186"/>
                </a:lnTo>
                <a:lnTo>
                  <a:pt x="1753" y="1181"/>
                </a:lnTo>
                <a:lnTo>
                  <a:pt x="1746" y="1175"/>
                </a:lnTo>
                <a:lnTo>
                  <a:pt x="1740" y="1170"/>
                </a:lnTo>
                <a:lnTo>
                  <a:pt x="1732" y="1163"/>
                </a:lnTo>
                <a:lnTo>
                  <a:pt x="1725" y="1157"/>
                </a:lnTo>
                <a:lnTo>
                  <a:pt x="1721" y="1155"/>
                </a:lnTo>
                <a:lnTo>
                  <a:pt x="1717" y="1152"/>
                </a:lnTo>
                <a:lnTo>
                  <a:pt x="1714" y="1149"/>
                </a:lnTo>
                <a:lnTo>
                  <a:pt x="1710" y="1146"/>
                </a:lnTo>
                <a:lnTo>
                  <a:pt x="1706" y="1143"/>
                </a:lnTo>
                <a:lnTo>
                  <a:pt x="1702" y="1139"/>
                </a:lnTo>
                <a:lnTo>
                  <a:pt x="1698" y="1136"/>
                </a:lnTo>
                <a:lnTo>
                  <a:pt x="1694" y="1133"/>
                </a:lnTo>
                <a:lnTo>
                  <a:pt x="1689" y="1129"/>
                </a:lnTo>
                <a:lnTo>
                  <a:pt x="1685" y="1125"/>
                </a:lnTo>
                <a:lnTo>
                  <a:pt x="1681" y="1122"/>
                </a:lnTo>
                <a:lnTo>
                  <a:pt x="1676" y="1117"/>
                </a:lnTo>
                <a:lnTo>
                  <a:pt x="1672" y="1113"/>
                </a:lnTo>
                <a:lnTo>
                  <a:pt x="1667" y="1109"/>
                </a:lnTo>
                <a:lnTo>
                  <a:pt x="1663" y="1106"/>
                </a:lnTo>
                <a:lnTo>
                  <a:pt x="1659" y="1101"/>
                </a:lnTo>
                <a:lnTo>
                  <a:pt x="1658" y="1102"/>
                </a:lnTo>
                <a:lnTo>
                  <a:pt x="1656" y="1102"/>
                </a:lnTo>
                <a:lnTo>
                  <a:pt x="1655" y="1103"/>
                </a:lnTo>
                <a:lnTo>
                  <a:pt x="1654" y="1105"/>
                </a:lnTo>
                <a:lnTo>
                  <a:pt x="1652" y="1106"/>
                </a:lnTo>
                <a:lnTo>
                  <a:pt x="1650" y="1107"/>
                </a:lnTo>
                <a:lnTo>
                  <a:pt x="1648" y="1108"/>
                </a:lnTo>
                <a:lnTo>
                  <a:pt x="1647" y="1109"/>
                </a:lnTo>
                <a:lnTo>
                  <a:pt x="1646" y="1111"/>
                </a:lnTo>
                <a:lnTo>
                  <a:pt x="1644" y="1112"/>
                </a:lnTo>
                <a:lnTo>
                  <a:pt x="1643" y="1113"/>
                </a:lnTo>
                <a:lnTo>
                  <a:pt x="1642" y="1114"/>
                </a:lnTo>
                <a:lnTo>
                  <a:pt x="1640" y="1116"/>
                </a:lnTo>
                <a:lnTo>
                  <a:pt x="1639" y="1117"/>
                </a:lnTo>
                <a:lnTo>
                  <a:pt x="1637" y="1118"/>
                </a:lnTo>
                <a:lnTo>
                  <a:pt x="1636" y="1119"/>
                </a:lnTo>
                <a:lnTo>
                  <a:pt x="1640" y="1123"/>
                </a:lnTo>
                <a:lnTo>
                  <a:pt x="1644" y="1127"/>
                </a:lnTo>
                <a:lnTo>
                  <a:pt x="1648" y="1130"/>
                </a:lnTo>
                <a:lnTo>
                  <a:pt x="1652" y="1134"/>
                </a:lnTo>
                <a:lnTo>
                  <a:pt x="1656" y="1138"/>
                </a:lnTo>
                <a:lnTo>
                  <a:pt x="1662" y="1141"/>
                </a:lnTo>
                <a:lnTo>
                  <a:pt x="1666" y="1146"/>
                </a:lnTo>
                <a:lnTo>
                  <a:pt x="1670" y="1150"/>
                </a:lnTo>
                <a:lnTo>
                  <a:pt x="1674" y="1154"/>
                </a:lnTo>
                <a:lnTo>
                  <a:pt x="1678" y="1157"/>
                </a:lnTo>
                <a:lnTo>
                  <a:pt x="1682" y="1161"/>
                </a:lnTo>
                <a:lnTo>
                  <a:pt x="1686" y="1163"/>
                </a:lnTo>
                <a:lnTo>
                  <a:pt x="1690" y="1167"/>
                </a:lnTo>
                <a:lnTo>
                  <a:pt x="1695" y="1171"/>
                </a:lnTo>
                <a:lnTo>
                  <a:pt x="1699" y="1175"/>
                </a:lnTo>
                <a:lnTo>
                  <a:pt x="1703" y="1178"/>
                </a:lnTo>
                <a:lnTo>
                  <a:pt x="1710" y="1184"/>
                </a:lnTo>
                <a:lnTo>
                  <a:pt x="1717" y="1189"/>
                </a:lnTo>
                <a:lnTo>
                  <a:pt x="1725" y="1195"/>
                </a:lnTo>
                <a:lnTo>
                  <a:pt x="1732" y="1200"/>
                </a:lnTo>
                <a:lnTo>
                  <a:pt x="1738" y="1205"/>
                </a:lnTo>
                <a:lnTo>
                  <a:pt x="1745" y="1210"/>
                </a:lnTo>
                <a:lnTo>
                  <a:pt x="1752" y="1215"/>
                </a:lnTo>
                <a:lnTo>
                  <a:pt x="1758" y="1220"/>
                </a:lnTo>
                <a:lnTo>
                  <a:pt x="1765" y="1224"/>
                </a:lnTo>
                <a:lnTo>
                  <a:pt x="1773" y="1227"/>
                </a:lnTo>
                <a:lnTo>
                  <a:pt x="1780" y="1232"/>
                </a:lnTo>
                <a:lnTo>
                  <a:pt x="1788" y="1236"/>
                </a:lnTo>
                <a:lnTo>
                  <a:pt x="1796" y="1240"/>
                </a:lnTo>
                <a:lnTo>
                  <a:pt x="1804" y="1243"/>
                </a:lnTo>
                <a:lnTo>
                  <a:pt x="1814" y="1247"/>
                </a:lnTo>
                <a:lnTo>
                  <a:pt x="1823" y="1252"/>
                </a:lnTo>
                <a:lnTo>
                  <a:pt x="1831" y="1253"/>
                </a:lnTo>
                <a:lnTo>
                  <a:pt x="1840" y="1254"/>
                </a:lnTo>
                <a:lnTo>
                  <a:pt x="1853" y="1256"/>
                </a:lnTo>
                <a:lnTo>
                  <a:pt x="1867" y="1257"/>
                </a:lnTo>
                <a:lnTo>
                  <a:pt x="1884" y="1257"/>
                </a:lnTo>
                <a:lnTo>
                  <a:pt x="1901" y="1257"/>
                </a:lnTo>
                <a:lnTo>
                  <a:pt x="1920" y="1257"/>
                </a:lnTo>
                <a:lnTo>
                  <a:pt x="1940" y="1257"/>
                </a:lnTo>
                <a:lnTo>
                  <a:pt x="1960" y="1256"/>
                </a:lnTo>
                <a:lnTo>
                  <a:pt x="1983" y="1256"/>
                </a:lnTo>
                <a:lnTo>
                  <a:pt x="2005" y="1256"/>
                </a:lnTo>
                <a:lnTo>
                  <a:pt x="2027" y="1254"/>
                </a:lnTo>
                <a:lnTo>
                  <a:pt x="2050" y="1254"/>
                </a:lnTo>
                <a:lnTo>
                  <a:pt x="2073" y="1254"/>
                </a:lnTo>
                <a:lnTo>
                  <a:pt x="2095" y="1254"/>
                </a:lnTo>
                <a:lnTo>
                  <a:pt x="2116" y="1256"/>
                </a:lnTo>
                <a:lnTo>
                  <a:pt x="2135" y="1256"/>
                </a:lnTo>
                <a:lnTo>
                  <a:pt x="2152" y="1257"/>
                </a:lnTo>
                <a:lnTo>
                  <a:pt x="2170" y="1258"/>
                </a:lnTo>
                <a:lnTo>
                  <a:pt x="2186" y="1258"/>
                </a:lnTo>
                <a:lnTo>
                  <a:pt x="2202" y="1259"/>
                </a:lnTo>
                <a:lnTo>
                  <a:pt x="2217" y="1259"/>
                </a:lnTo>
                <a:lnTo>
                  <a:pt x="2232" y="1261"/>
                </a:lnTo>
                <a:lnTo>
                  <a:pt x="2247" y="1262"/>
                </a:lnTo>
                <a:lnTo>
                  <a:pt x="2261" y="1262"/>
                </a:lnTo>
                <a:lnTo>
                  <a:pt x="2276" y="1263"/>
                </a:lnTo>
                <a:lnTo>
                  <a:pt x="2292" y="1264"/>
                </a:lnTo>
                <a:lnTo>
                  <a:pt x="2307" y="1265"/>
                </a:lnTo>
                <a:lnTo>
                  <a:pt x="2323" y="1267"/>
                </a:lnTo>
                <a:lnTo>
                  <a:pt x="2341" y="1268"/>
                </a:lnTo>
                <a:lnTo>
                  <a:pt x="2358" y="1270"/>
                </a:lnTo>
                <a:lnTo>
                  <a:pt x="2377" y="1272"/>
                </a:lnTo>
                <a:lnTo>
                  <a:pt x="2381" y="1272"/>
                </a:lnTo>
                <a:lnTo>
                  <a:pt x="2386" y="1273"/>
                </a:lnTo>
                <a:lnTo>
                  <a:pt x="2390" y="1273"/>
                </a:lnTo>
                <a:lnTo>
                  <a:pt x="2394" y="1273"/>
                </a:lnTo>
                <a:lnTo>
                  <a:pt x="2398" y="1274"/>
                </a:lnTo>
                <a:lnTo>
                  <a:pt x="2402" y="1274"/>
                </a:lnTo>
                <a:lnTo>
                  <a:pt x="2406" y="1274"/>
                </a:lnTo>
                <a:lnTo>
                  <a:pt x="2411" y="1275"/>
                </a:lnTo>
                <a:lnTo>
                  <a:pt x="2413" y="1275"/>
                </a:lnTo>
                <a:lnTo>
                  <a:pt x="2417" y="1277"/>
                </a:lnTo>
                <a:lnTo>
                  <a:pt x="2421" y="1277"/>
                </a:lnTo>
                <a:lnTo>
                  <a:pt x="2425" y="1277"/>
                </a:lnTo>
                <a:lnTo>
                  <a:pt x="2429" y="1278"/>
                </a:lnTo>
                <a:lnTo>
                  <a:pt x="2433" y="1278"/>
                </a:lnTo>
                <a:lnTo>
                  <a:pt x="2439" y="1279"/>
                </a:lnTo>
                <a:lnTo>
                  <a:pt x="2443" y="1280"/>
                </a:lnTo>
                <a:lnTo>
                  <a:pt x="2444" y="1281"/>
                </a:lnTo>
                <a:lnTo>
                  <a:pt x="2445" y="1283"/>
                </a:lnTo>
                <a:lnTo>
                  <a:pt x="2445" y="1284"/>
                </a:lnTo>
                <a:lnTo>
                  <a:pt x="2445" y="1285"/>
                </a:lnTo>
                <a:lnTo>
                  <a:pt x="2445" y="1288"/>
                </a:lnTo>
                <a:lnTo>
                  <a:pt x="2445" y="1289"/>
                </a:lnTo>
                <a:lnTo>
                  <a:pt x="2444" y="1290"/>
                </a:lnTo>
                <a:lnTo>
                  <a:pt x="2443" y="1291"/>
                </a:lnTo>
                <a:lnTo>
                  <a:pt x="2441" y="1292"/>
                </a:lnTo>
                <a:lnTo>
                  <a:pt x="2440" y="1292"/>
                </a:lnTo>
                <a:lnTo>
                  <a:pt x="2439" y="1294"/>
                </a:lnTo>
                <a:lnTo>
                  <a:pt x="2436" y="1295"/>
                </a:lnTo>
                <a:lnTo>
                  <a:pt x="2433" y="1295"/>
                </a:lnTo>
                <a:lnTo>
                  <a:pt x="2431" y="1296"/>
                </a:lnTo>
                <a:lnTo>
                  <a:pt x="2427" y="1296"/>
                </a:lnTo>
                <a:lnTo>
                  <a:pt x="2424" y="1296"/>
                </a:lnTo>
                <a:lnTo>
                  <a:pt x="2412" y="1295"/>
                </a:lnTo>
                <a:lnTo>
                  <a:pt x="2402" y="1294"/>
                </a:lnTo>
                <a:lnTo>
                  <a:pt x="2392" y="1292"/>
                </a:lnTo>
                <a:lnTo>
                  <a:pt x="2382" y="1291"/>
                </a:lnTo>
                <a:lnTo>
                  <a:pt x="2373" y="1290"/>
                </a:lnTo>
                <a:lnTo>
                  <a:pt x="2363" y="1289"/>
                </a:lnTo>
                <a:lnTo>
                  <a:pt x="2354" y="1288"/>
                </a:lnTo>
                <a:lnTo>
                  <a:pt x="2346" y="1288"/>
                </a:lnTo>
                <a:lnTo>
                  <a:pt x="2337" y="1286"/>
                </a:lnTo>
                <a:lnTo>
                  <a:pt x="2327" y="1286"/>
                </a:lnTo>
                <a:lnTo>
                  <a:pt x="2318" y="1285"/>
                </a:lnTo>
                <a:lnTo>
                  <a:pt x="2308" y="1285"/>
                </a:lnTo>
                <a:lnTo>
                  <a:pt x="2299" y="1284"/>
                </a:lnTo>
                <a:lnTo>
                  <a:pt x="2290" y="1284"/>
                </a:lnTo>
                <a:lnTo>
                  <a:pt x="2279" y="1283"/>
                </a:lnTo>
                <a:lnTo>
                  <a:pt x="2268" y="1281"/>
                </a:lnTo>
                <a:lnTo>
                  <a:pt x="2236" y="1280"/>
                </a:lnTo>
                <a:lnTo>
                  <a:pt x="2203" y="1279"/>
                </a:lnTo>
                <a:lnTo>
                  <a:pt x="2170" y="1279"/>
                </a:lnTo>
                <a:lnTo>
                  <a:pt x="2136" y="1279"/>
                </a:lnTo>
                <a:lnTo>
                  <a:pt x="2103" y="1279"/>
                </a:lnTo>
                <a:lnTo>
                  <a:pt x="2070" y="1280"/>
                </a:lnTo>
                <a:lnTo>
                  <a:pt x="2038" y="1280"/>
                </a:lnTo>
                <a:lnTo>
                  <a:pt x="2007" y="1281"/>
                </a:lnTo>
                <a:lnTo>
                  <a:pt x="1978" y="1283"/>
                </a:lnTo>
                <a:lnTo>
                  <a:pt x="1949" y="1284"/>
                </a:lnTo>
                <a:lnTo>
                  <a:pt x="1924" y="1285"/>
                </a:lnTo>
                <a:lnTo>
                  <a:pt x="1901" y="1285"/>
                </a:lnTo>
                <a:lnTo>
                  <a:pt x="1881" y="1286"/>
                </a:lnTo>
                <a:lnTo>
                  <a:pt x="1863" y="1286"/>
                </a:lnTo>
                <a:lnTo>
                  <a:pt x="1849" y="1286"/>
                </a:lnTo>
                <a:lnTo>
                  <a:pt x="1839" y="1286"/>
                </a:lnTo>
                <a:lnTo>
                  <a:pt x="1822" y="1285"/>
                </a:lnTo>
                <a:lnTo>
                  <a:pt x="1807" y="1283"/>
                </a:lnTo>
                <a:lnTo>
                  <a:pt x="1795" y="1281"/>
                </a:lnTo>
                <a:lnTo>
                  <a:pt x="1783" y="1279"/>
                </a:lnTo>
                <a:lnTo>
                  <a:pt x="1772" y="1275"/>
                </a:lnTo>
                <a:lnTo>
                  <a:pt x="1761" y="1273"/>
                </a:lnTo>
                <a:lnTo>
                  <a:pt x="1752" y="1269"/>
                </a:lnTo>
                <a:lnTo>
                  <a:pt x="1744" y="1265"/>
                </a:lnTo>
                <a:lnTo>
                  <a:pt x="1736" y="1261"/>
                </a:lnTo>
                <a:lnTo>
                  <a:pt x="1728" y="1257"/>
                </a:lnTo>
                <a:lnTo>
                  <a:pt x="1719" y="1251"/>
                </a:lnTo>
                <a:lnTo>
                  <a:pt x="1711" y="1246"/>
                </a:lnTo>
                <a:lnTo>
                  <a:pt x="1705" y="1240"/>
                </a:lnTo>
                <a:lnTo>
                  <a:pt x="1697" y="1234"/>
                </a:lnTo>
                <a:lnTo>
                  <a:pt x="1687" y="1226"/>
                </a:lnTo>
                <a:lnTo>
                  <a:pt x="1678" y="1219"/>
                </a:lnTo>
                <a:lnTo>
                  <a:pt x="1668" y="1210"/>
                </a:lnTo>
                <a:lnTo>
                  <a:pt x="1658" y="1203"/>
                </a:lnTo>
                <a:lnTo>
                  <a:pt x="1647" y="1194"/>
                </a:lnTo>
                <a:lnTo>
                  <a:pt x="1636" y="1186"/>
                </a:lnTo>
                <a:lnTo>
                  <a:pt x="1625" y="1176"/>
                </a:lnTo>
                <a:lnTo>
                  <a:pt x="1615" y="1167"/>
                </a:lnTo>
                <a:lnTo>
                  <a:pt x="1604" y="1157"/>
                </a:lnTo>
                <a:lnTo>
                  <a:pt x="1594" y="1149"/>
                </a:lnTo>
                <a:lnTo>
                  <a:pt x="1584" y="1139"/>
                </a:lnTo>
                <a:lnTo>
                  <a:pt x="1573" y="1130"/>
                </a:lnTo>
                <a:lnTo>
                  <a:pt x="1562" y="1120"/>
                </a:lnTo>
                <a:lnTo>
                  <a:pt x="1551" y="1111"/>
                </a:lnTo>
                <a:lnTo>
                  <a:pt x="1541" y="1101"/>
                </a:lnTo>
                <a:lnTo>
                  <a:pt x="1530" y="1092"/>
                </a:lnTo>
                <a:lnTo>
                  <a:pt x="1521" y="1082"/>
                </a:lnTo>
                <a:lnTo>
                  <a:pt x="1510" y="1073"/>
                </a:lnTo>
                <a:lnTo>
                  <a:pt x="1508" y="1076"/>
                </a:lnTo>
                <a:lnTo>
                  <a:pt x="1507" y="1079"/>
                </a:lnTo>
                <a:lnTo>
                  <a:pt x="1504" y="1082"/>
                </a:lnTo>
                <a:lnTo>
                  <a:pt x="1503" y="1086"/>
                </a:lnTo>
                <a:lnTo>
                  <a:pt x="1502" y="1090"/>
                </a:lnTo>
                <a:lnTo>
                  <a:pt x="1500" y="1092"/>
                </a:lnTo>
                <a:lnTo>
                  <a:pt x="1499" y="1096"/>
                </a:lnTo>
                <a:lnTo>
                  <a:pt x="1496" y="1098"/>
                </a:lnTo>
                <a:lnTo>
                  <a:pt x="1495" y="1102"/>
                </a:lnTo>
                <a:lnTo>
                  <a:pt x="1494" y="1105"/>
                </a:lnTo>
                <a:lnTo>
                  <a:pt x="1492" y="1107"/>
                </a:lnTo>
                <a:lnTo>
                  <a:pt x="1491" y="1109"/>
                </a:lnTo>
                <a:lnTo>
                  <a:pt x="1491" y="1111"/>
                </a:lnTo>
                <a:lnTo>
                  <a:pt x="1490" y="1112"/>
                </a:lnTo>
                <a:lnTo>
                  <a:pt x="1490" y="1113"/>
                </a:lnTo>
                <a:lnTo>
                  <a:pt x="1490" y="1113"/>
                </a:lnTo>
                <a:lnTo>
                  <a:pt x="1490" y="1113"/>
                </a:lnTo>
                <a:lnTo>
                  <a:pt x="1488" y="1113"/>
                </a:lnTo>
                <a:lnTo>
                  <a:pt x="1487" y="1113"/>
                </a:lnTo>
                <a:lnTo>
                  <a:pt x="1486" y="1112"/>
                </a:lnTo>
                <a:lnTo>
                  <a:pt x="1483" y="1112"/>
                </a:lnTo>
                <a:lnTo>
                  <a:pt x="1480" y="1111"/>
                </a:lnTo>
                <a:lnTo>
                  <a:pt x="1478" y="1111"/>
                </a:lnTo>
                <a:lnTo>
                  <a:pt x="1475" y="1109"/>
                </a:lnTo>
                <a:lnTo>
                  <a:pt x="1471" y="1108"/>
                </a:lnTo>
                <a:lnTo>
                  <a:pt x="1467" y="1107"/>
                </a:lnTo>
                <a:lnTo>
                  <a:pt x="1461" y="1107"/>
                </a:lnTo>
                <a:lnTo>
                  <a:pt x="1456" y="1106"/>
                </a:lnTo>
                <a:lnTo>
                  <a:pt x="1452" y="1105"/>
                </a:lnTo>
                <a:lnTo>
                  <a:pt x="1445" y="1103"/>
                </a:lnTo>
                <a:lnTo>
                  <a:pt x="1440" y="1102"/>
                </a:lnTo>
                <a:lnTo>
                  <a:pt x="1433" y="1101"/>
                </a:lnTo>
                <a:lnTo>
                  <a:pt x="1433" y="1105"/>
                </a:lnTo>
                <a:lnTo>
                  <a:pt x="1433" y="1108"/>
                </a:lnTo>
                <a:lnTo>
                  <a:pt x="1433" y="1112"/>
                </a:lnTo>
                <a:lnTo>
                  <a:pt x="1433" y="1116"/>
                </a:lnTo>
                <a:lnTo>
                  <a:pt x="1433" y="1119"/>
                </a:lnTo>
                <a:lnTo>
                  <a:pt x="1433" y="1123"/>
                </a:lnTo>
                <a:lnTo>
                  <a:pt x="1432" y="1127"/>
                </a:lnTo>
                <a:lnTo>
                  <a:pt x="1432" y="1130"/>
                </a:lnTo>
                <a:lnTo>
                  <a:pt x="1432" y="1133"/>
                </a:lnTo>
                <a:lnTo>
                  <a:pt x="1430" y="1136"/>
                </a:lnTo>
                <a:lnTo>
                  <a:pt x="1430" y="1139"/>
                </a:lnTo>
                <a:lnTo>
                  <a:pt x="1430" y="1143"/>
                </a:lnTo>
                <a:lnTo>
                  <a:pt x="1429" y="1145"/>
                </a:lnTo>
                <a:lnTo>
                  <a:pt x="1429" y="1149"/>
                </a:lnTo>
                <a:lnTo>
                  <a:pt x="1428" y="1151"/>
                </a:lnTo>
                <a:lnTo>
                  <a:pt x="1428" y="1154"/>
                </a:lnTo>
                <a:lnTo>
                  <a:pt x="1426" y="1156"/>
                </a:lnTo>
                <a:lnTo>
                  <a:pt x="1425" y="1159"/>
                </a:lnTo>
                <a:lnTo>
                  <a:pt x="1425" y="1161"/>
                </a:lnTo>
                <a:lnTo>
                  <a:pt x="1424" y="1163"/>
                </a:lnTo>
                <a:lnTo>
                  <a:pt x="1422" y="1166"/>
                </a:lnTo>
                <a:lnTo>
                  <a:pt x="1421" y="1170"/>
                </a:lnTo>
                <a:lnTo>
                  <a:pt x="1420" y="1172"/>
                </a:lnTo>
                <a:lnTo>
                  <a:pt x="1418" y="1175"/>
                </a:lnTo>
                <a:lnTo>
                  <a:pt x="1417" y="1177"/>
                </a:lnTo>
                <a:lnTo>
                  <a:pt x="1416" y="1179"/>
                </a:lnTo>
                <a:lnTo>
                  <a:pt x="1414" y="1182"/>
                </a:lnTo>
                <a:lnTo>
                  <a:pt x="1413" y="1184"/>
                </a:lnTo>
                <a:lnTo>
                  <a:pt x="1410" y="1187"/>
                </a:lnTo>
                <a:lnTo>
                  <a:pt x="1409" y="1189"/>
                </a:lnTo>
                <a:lnTo>
                  <a:pt x="1408" y="1191"/>
                </a:lnTo>
                <a:lnTo>
                  <a:pt x="1405" y="1193"/>
                </a:lnTo>
                <a:lnTo>
                  <a:pt x="1402" y="1194"/>
                </a:lnTo>
                <a:lnTo>
                  <a:pt x="1398" y="1197"/>
                </a:lnTo>
                <a:lnTo>
                  <a:pt x="1395" y="1199"/>
                </a:lnTo>
                <a:lnTo>
                  <a:pt x="1391" y="1202"/>
                </a:lnTo>
                <a:lnTo>
                  <a:pt x="1389" y="1204"/>
                </a:lnTo>
                <a:lnTo>
                  <a:pt x="1385" y="1206"/>
                </a:lnTo>
                <a:lnTo>
                  <a:pt x="1382" y="1208"/>
                </a:lnTo>
                <a:lnTo>
                  <a:pt x="1378" y="1210"/>
                </a:lnTo>
                <a:lnTo>
                  <a:pt x="1375" y="1213"/>
                </a:lnTo>
                <a:lnTo>
                  <a:pt x="1371" y="1215"/>
                </a:lnTo>
                <a:lnTo>
                  <a:pt x="1369" y="1216"/>
                </a:lnTo>
                <a:lnTo>
                  <a:pt x="1365" y="1219"/>
                </a:lnTo>
                <a:lnTo>
                  <a:pt x="1362" y="1221"/>
                </a:lnTo>
                <a:lnTo>
                  <a:pt x="1358" y="1222"/>
                </a:lnTo>
                <a:lnTo>
                  <a:pt x="1355" y="1225"/>
                </a:lnTo>
                <a:lnTo>
                  <a:pt x="1351" y="1227"/>
                </a:lnTo>
                <a:lnTo>
                  <a:pt x="1352" y="1227"/>
                </a:lnTo>
                <a:lnTo>
                  <a:pt x="1352" y="1227"/>
                </a:lnTo>
                <a:lnTo>
                  <a:pt x="1352" y="1227"/>
                </a:lnTo>
                <a:lnTo>
                  <a:pt x="1354" y="1227"/>
                </a:lnTo>
                <a:lnTo>
                  <a:pt x="1354" y="1227"/>
                </a:lnTo>
                <a:lnTo>
                  <a:pt x="1355" y="1229"/>
                </a:lnTo>
                <a:lnTo>
                  <a:pt x="1357" y="1229"/>
                </a:lnTo>
                <a:lnTo>
                  <a:pt x="1357" y="1229"/>
                </a:lnTo>
                <a:lnTo>
                  <a:pt x="1358" y="1230"/>
                </a:lnTo>
                <a:lnTo>
                  <a:pt x="1358" y="1230"/>
                </a:lnTo>
                <a:lnTo>
                  <a:pt x="1359" y="1231"/>
                </a:lnTo>
                <a:lnTo>
                  <a:pt x="1359" y="1232"/>
                </a:lnTo>
                <a:lnTo>
                  <a:pt x="1361" y="1234"/>
                </a:lnTo>
                <a:lnTo>
                  <a:pt x="1361" y="1234"/>
                </a:lnTo>
                <a:lnTo>
                  <a:pt x="1361" y="1235"/>
                </a:lnTo>
                <a:lnTo>
                  <a:pt x="1361" y="1238"/>
                </a:lnTo>
                <a:lnTo>
                  <a:pt x="1361" y="1242"/>
                </a:lnTo>
                <a:lnTo>
                  <a:pt x="1361" y="1245"/>
                </a:lnTo>
                <a:lnTo>
                  <a:pt x="1361" y="1248"/>
                </a:lnTo>
                <a:lnTo>
                  <a:pt x="1361" y="1252"/>
                </a:lnTo>
                <a:lnTo>
                  <a:pt x="1361" y="1254"/>
                </a:lnTo>
                <a:lnTo>
                  <a:pt x="1361" y="1258"/>
                </a:lnTo>
                <a:lnTo>
                  <a:pt x="1361" y="1262"/>
                </a:lnTo>
                <a:lnTo>
                  <a:pt x="1361" y="1264"/>
                </a:lnTo>
                <a:lnTo>
                  <a:pt x="1361" y="1268"/>
                </a:lnTo>
                <a:lnTo>
                  <a:pt x="1361" y="1272"/>
                </a:lnTo>
                <a:lnTo>
                  <a:pt x="1361" y="1274"/>
                </a:lnTo>
                <a:lnTo>
                  <a:pt x="1361" y="1278"/>
                </a:lnTo>
                <a:lnTo>
                  <a:pt x="1361" y="1281"/>
                </a:lnTo>
                <a:lnTo>
                  <a:pt x="1361" y="1285"/>
                </a:lnTo>
                <a:lnTo>
                  <a:pt x="1361" y="1288"/>
                </a:lnTo>
                <a:lnTo>
                  <a:pt x="1361" y="1291"/>
                </a:lnTo>
                <a:lnTo>
                  <a:pt x="1361" y="1296"/>
                </a:lnTo>
                <a:lnTo>
                  <a:pt x="1361" y="1300"/>
                </a:lnTo>
                <a:lnTo>
                  <a:pt x="1362" y="1304"/>
                </a:lnTo>
                <a:lnTo>
                  <a:pt x="1362" y="1307"/>
                </a:lnTo>
                <a:lnTo>
                  <a:pt x="1363" y="1312"/>
                </a:lnTo>
                <a:lnTo>
                  <a:pt x="1365" y="1316"/>
                </a:lnTo>
                <a:lnTo>
                  <a:pt x="1366" y="1320"/>
                </a:lnTo>
                <a:lnTo>
                  <a:pt x="1367" y="1322"/>
                </a:lnTo>
                <a:lnTo>
                  <a:pt x="1369" y="1326"/>
                </a:lnTo>
                <a:lnTo>
                  <a:pt x="1371" y="1328"/>
                </a:lnTo>
                <a:lnTo>
                  <a:pt x="1374" y="1331"/>
                </a:lnTo>
                <a:lnTo>
                  <a:pt x="1377" y="1333"/>
                </a:lnTo>
                <a:lnTo>
                  <a:pt x="1379" y="1334"/>
                </a:lnTo>
                <a:lnTo>
                  <a:pt x="1383" y="1335"/>
                </a:lnTo>
                <a:lnTo>
                  <a:pt x="1387" y="1337"/>
                </a:lnTo>
                <a:lnTo>
                  <a:pt x="1390" y="1337"/>
                </a:lnTo>
                <a:lnTo>
                  <a:pt x="1394" y="1337"/>
                </a:lnTo>
                <a:lnTo>
                  <a:pt x="1398" y="1337"/>
                </a:lnTo>
                <a:lnTo>
                  <a:pt x="1401" y="1335"/>
                </a:lnTo>
                <a:lnTo>
                  <a:pt x="1404" y="1335"/>
                </a:lnTo>
                <a:lnTo>
                  <a:pt x="1406" y="1334"/>
                </a:lnTo>
                <a:lnTo>
                  <a:pt x="1409" y="1333"/>
                </a:lnTo>
                <a:lnTo>
                  <a:pt x="1412" y="1331"/>
                </a:lnTo>
                <a:lnTo>
                  <a:pt x="1413" y="1329"/>
                </a:lnTo>
                <a:lnTo>
                  <a:pt x="1416" y="1327"/>
                </a:lnTo>
                <a:lnTo>
                  <a:pt x="1418" y="1324"/>
                </a:lnTo>
                <a:lnTo>
                  <a:pt x="1420" y="1322"/>
                </a:lnTo>
                <a:lnTo>
                  <a:pt x="1422" y="1320"/>
                </a:lnTo>
                <a:lnTo>
                  <a:pt x="1424" y="1317"/>
                </a:lnTo>
                <a:lnTo>
                  <a:pt x="1425" y="1313"/>
                </a:lnTo>
                <a:lnTo>
                  <a:pt x="1428" y="1311"/>
                </a:lnTo>
                <a:lnTo>
                  <a:pt x="1429" y="1306"/>
                </a:lnTo>
                <a:lnTo>
                  <a:pt x="1429" y="1301"/>
                </a:lnTo>
                <a:lnTo>
                  <a:pt x="1430" y="1296"/>
                </a:lnTo>
                <a:lnTo>
                  <a:pt x="1430" y="1290"/>
                </a:lnTo>
                <a:lnTo>
                  <a:pt x="1430" y="1284"/>
                </a:lnTo>
                <a:lnTo>
                  <a:pt x="1429" y="1277"/>
                </a:lnTo>
                <a:lnTo>
                  <a:pt x="1429" y="1269"/>
                </a:lnTo>
                <a:lnTo>
                  <a:pt x="1428" y="1262"/>
                </a:lnTo>
                <a:lnTo>
                  <a:pt x="1426" y="1254"/>
                </a:lnTo>
                <a:lnTo>
                  <a:pt x="1426" y="1247"/>
                </a:lnTo>
                <a:lnTo>
                  <a:pt x="1425" y="1240"/>
                </a:lnTo>
                <a:lnTo>
                  <a:pt x="1424" y="1231"/>
                </a:lnTo>
                <a:lnTo>
                  <a:pt x="1422" y="1224"/>
                </a:lnTo>
                <a:lnTo>
                  <a:pt x="1421" y="1215"/>
                </a:lnTo>
                <a:lnTo>
                  <a:pt x="1421" y="1208"/>
                </a:lnTo>
                <a:lnTo>
                  <a:pt x="1421" y="1200"/>
                </a:lnTo>
                <a:lnTo>
                  <a:pt x="1421" y="1199"/>
                </a:lnTo>
                <a:lnTo>
                  <a:pt x="1424" y="1197"/>
                </a:lnTo>
                <a:lnTo>
                  <a:pt x="1425" y="1195"/>
                </a:lnTo>
                <a:lnTo>
                  <a:pt x="1426" y="1193"/>
                </a:lnTo>
                <a:lnTo>
                  <a:pt x="1428" y="1192"/>
                </a:lnTo>
                <a:lnTo>
                  <a:pt x="1429" y="1191"/>
                </a:lnTo>
                <a:lnTo>
                  <a:pt x="1430" y="1189"/>
                </a:lnTo>
                <a:lnTo>
                  <a:pt x="1433" y="1188"/>
                </a:lnTo>
                <a:lnTo>
                  <a:pt x="1434" y="1187"/>
                </a:lnTo>
                <a:lnTo>
                  <a:pt x="1436" y="1187"/>
                </a:lnTo>
                <a:lnTo>
                  <a:pt x="1437" y="1186"/>
                </a:lnTo>
                <a:lnTo>
                  <a:pt x="1439" y="1186"/>
                </a:lnTo>
                <a:lnTo>
                  <a:pt x="1441" y="1186"/>
                </a:lnTo>
                <a:lnTo>
                  <a:pt x="1443" y="1186"/>
                </a:lnTo>
                <a:lnTo>
                  <a:pt x="1444" y="1186"/>
                </a:lnTo>
                <a:lnTo>
                  <a:pt x="1445" y="1187"/>
                </a:lnTo>
                <a:lnTo>
                  <a:pt x="1445" y="1191"/>
                </a:lnTo>
                <a:lnTo>
                  <a:pt x="1447" y="1197"/>
                </a:lnTo>
                <a:lnTo>
                  <a:pt x="1448" y="1202"/>
                </a:lnTo>
                <a:lnTo>
                  <a:pt x="1449" y="1208"/>
                </a:lnTo>
                <a:lnTo>
                  <a:pt x="1451" y="1215"/>
                </a:lnTo>
                <a:lnTo>
                  <a:pt x="1452" y="1222"/>
                </a:lnTo>
                <a:lnTo>
                  <a:pt x="1453" y="1230"/>
                </a:lnTo>
                <a:lnTo>
                  <a:pt x="1455" y="1237"/>
                </a:lnTo>
                <a:lnTo>
                  <a:pt x="1457" y="1245"/>
                </a:lnTo>
                <a:lnTo>
                  <a:pt x="1459" y="1252"/>
                </a:lnTo>
                <a:lnTo>
                  <a:pt x="1460" y="1261"/>
                </a:lnTo>
                <a:lnTo>
                  <a:pt x="1461" y="1268"/>
                </a:lnTo>
                <a:lnTo>
                  <a:pt x="1463" y="1275"/>
                </a:lnTo>
                <a:lnTo>
                  <a:pt x="1464" y="1281"/>
                </a:lnTo>
                <a:lnTo>
                  <a:pt x="1465" y="1288"/>
                </a:lnTo>
                <a:lnTo>
                  <a:pt x="1467" y="1294"/>
                </a:lnTo>
                <a:lnTo>
                  <a:pt x="1468" y="1297"/>
                </a:lnTo>
                <a:lnTo>
                  <a:pt x="1471" y="1301"/>
                </a:lnTo>
                <a:lnTo>
                  <a:pt x="1473" y="1305"/>
                </a:lnTo>
                <a:lnTo>
                  <a:pt x="1476" y="1307"/>
                </a:lnTo>
                <a:lnTo>
                  <a:pt x="1480" y="1311"/>
                </a:lnTo>
                <a:lnTo>
                  <a:pt x="1484" y="1313"/>
                </a:lnTo>
                <a:lnTo>
                  <a:pt x="1490" y="1315"/>
                </a:lnTo>
                <a:lnTo>
                  <a:pt x="1494" y="1317"/>
                </a:lnTo>
                <a:lnTo>
                  <a:pt x="1499" y="1318"/>
                </a:lnTo>
                <a:lnTo>
                  <a:pt x="1503" y="1318"/>
                </a:lnTo>
                <a:lnTo>
                  <a:pt x="1508" y="1318"/>
                </a:lnTo>
                <a:lnTo>
                  <a:pt x="1512" y="1318"/>
                </a:lnTo>
                <a:lnTo>
                  <a:pt x="1516" y="1317"/>
                </a:lnTo>
                <a:lnTo>
                  <a:pt x="1521" y="1316"/>
                </a:lnTo>
                <a:lnTo>
                  <a:pt x="1525" y="1313"/>
                </a:lnTo>
                <a:lnTo>
                  <a:pt x="1527" y="1311"/>
                </a:lnTo>
                <a:lnTo>
                  <a:pt x="1529" y="1307"/>
                </a:lnTo>
                <a:lnTo>
                  <a:pt x="1529" y="1305"/>
                </a:lnTo>
                <a:lnTo>
                  <a:pt x="1529" y="1301"/>
                </a:lnTo>
                <a:lnTo>
                  <a:pt x="1527" y="1297"/>
                </a:lnTo>
                <a:lnTo>
                  <a:pt x="1526" y="1292"/>
                </a:lnTo>
                <a:lnTo>
                  <a:pt x="1523" y="1288"/>
                </a:lnTo>
                <a:lnTo>
                  <a:pt x="1521" y="1281"/>
                </a:lnTo>
                <a:lnTo>
                  <a:pt x="1518" y="1275"/>
                </a:lnTo>
                <a:lnTo>
                  <a:pt x="1514" y="1269"/>
                </a:lnTo>
                <a:lnTo>
                  <a:pt x="1510" y="1263"/>
                </a:lnTo>
                <a:lnTo>
                  <a:pt x="1506" y="1256"/>
                </a:lnTo>
                <a:lnTo>
                  <a:pt x="1502" y="1248"/>
                </a:lnTo>
                <a:lnTo>
                  <a:pt x="1498" y="1241"/>
                </a:lnTo>
                <a:lnTo>
                  <a:pt x="1494" y="1234"/>
                </a:lnTo>
                <a:lnTo>
                  <a:pt x="1490" y="1225"/>
                </a:lnTo>
                <a:lnTo>
                  <a:pt x="1486" y="1216"/>
                </a:lnTo>
                <a:lnTo>
                  <a:pt x="1486" y="1162"/>
                </a:lnTo>
                <a:lnTo>
                  <a:pt x="1492" y="1157"/>
                </a:lnTo>
                <a:lnTo>
                  <a:pt x="1547" y="1200"/>
                </a:lnTo>
                <a:lnTo>
                  <a:pt x="1541" y="1215"/>
                </a:lnTo>
                <a:lnTo>
                  <a:pt x="1527" y="1216"/>
                </a:lnTo>
                <a:lnTo>
                  <a:pt x="1529" y="1221"/>
                </a:lnTo>
                <a:lnTo>
                  <a:pt x="1530" y="1226"/>
                </a:lnTo>
                <a:lnTo>
                  <a:pt x="1533" y="1232"/>
                </a:lnTo>
                <a:lnTo>
                  <a:pt x="1535" y="1237"/>
                </a:lnTo>
                <a:lnTo>
                  <a:pt x="1537" y="1243"/>
                </a:lnTo>
                <a:lnTo>
                  <a:pt x="1539" y="1251"/>
                </a:lnTo>
                <a:lnTo>
                  <a:pt x="1542" y="1257"/>
                </a:lnTo>
                <a:lnTo>
                  <a:pt x="1545" y="1263"/>
                </a:lnTo>
                <a:lnTo>
                  <a:pt x="1547" y="1270"/>
                </a:lnTo>
                <a:lnTo>
                  <a:pt x="1550" y="1277"/>
                </a:lnTo>
                <a:lnTo>
                  <a:pt x="1551" y="1283"/>
                </a:lnTo>
                <a:lnTo>
                  <a:pt x="1553" y="1289"/>
                </a:lnTo>
                <a:lnTo>
                  <a:pt x="1554" y="1294"/>
                </a:lnTo>
                <a:lnTo>
                  <a:pt x="1555" y="1300"/>
                </a:lnTo>
                <a:lnTo>
                  <a:pt x="1555" y="1304"/>
                </a:lnTo>
                <a:lnTo>
                  <a:pt x="1555" y="1308"/>
                </a:lnTo>
                <a:lnTo>
                  <a:pt x="1555" y="1312"/>
                </a:lnTo>
                <a:lnTo>
                  <a:pt x="1555" y="1317"/>
                </a:lnTo>
                <a:lnTo>
                  <a:pt x="1554" y="1321"/>
                </a:lnTo>
                <a:lnTo>
                  <a:pt x="1553" y="1324"/>
                </a:lnTo>
                <a:lnTo>
                  <a:pt x="1551" y="1328"/>
                </a:lnTo>
                <a:lnTo>
                  <a:pt x="1550" y="1332"/>
                </a:lnTo>
                <a:lnTo>
                  <a:pt x="1549" y="1335"/>
                </a:lnTo>
                <a:lnTo>
                  <a:pt x="1547" y="1339"/>
                </a:lnTo>
                <a:lnTo>
                  <a:pt x="1546" y="1343"/>
                </a:lnTo>
                <a:lnTo>
                  <a:pt x="1543" y="1345"/>
                </a:lnTo>
                <a:lnTo>
                  <a:pt x="1541" y="1349"/>
                </a:lnTo>
                <a:lnTo>
                  <a:pt x="1539" y="1351"/>
                </a:lnTo>
                <a:lnTo>
                  <a:pt x="1537" y="1354"/>
                </a:lnTo>
                <a:lnTo>
                  <a:pt x="1534" y="1356"/>
                </a:lnTo>
                <a:lnTo>
                  <a:pt x="1530" y="1359"/>
                </a:lnTo>
                <a:lnTo>
                  <a:pt x="1527" y="1361"/>
                </a:lnTo>
                <a:lnTo>
                  <a:pt x="1527" y="1364"/>
                </a:lnTo>
                <a:lnTo>
                  <a:pt x="1527" y="1366"/>
                </a:lnTo>
                <a:lnTo>
                  <a:pt x="1527" y="1369"/>
                </a:lnTo>
                <a:lnTo>
                  <a:pt x="1527" y="1371"/>
                </a:lnTo>
                <a:lnTo>
                  <a:pt x="1529" y="1374"/>
                </a:lnTo>
                <a:lnTo>
                  <a:pt x="1529" y="1376"/>
                </a:lnTo>
                <a:lnTo>
                  <a:pt x="1529" y="1378"/>
                </a:lnTo>
                <a:lnTo>
                  <a:pt x="1529" y="1381"/>
                </a:lnTo>
                <a:lnTo>
                  <a:pt x="1530" y="1383"/>
                </a:lnTo>
                <a:lnTo>
                  <a:pt x="1530" y="1386"/>
                </a:lnTo>
                <a:lnTo>
                  <a:pt x="1531" y="1388"/>
                </a:lnTo>
                <a:lnTo>
                  <a:pt x="1531" y="1391"/>
                </a:lnTo>
                <a:lnTo>
                  <a:pt x="1533" y="1392"/>
                </a:lnTo>
                <a:lnTo>
                  <a:pt x="1534" y="1393"/>
                </a:lnTo>
                <a:lnTo>
                  <a:pt x="1535" y="1394"/>
                </a:lnTo>
                <a:lnTo>
                  <a:pt x="1537" y="1396"/>
                </a:lnTo>
                <a:lnTo>
                  <a:pt x="1538" y="1397"/>
                </a:lnTo>
                <a:lnTo>
                  <a:pt x="1541" y="1397"/>
                </a:lnTo>
                <a:lnTo>
                  <a:pt x="1543" y="1398"/>
                </a:lnTo>
                <a:lnTo>
                  <a:pt x="1546" y="1398"/>
                </a:lnTo>
                <a:lnTo>
                  <a:pt x="1550" y="1399"/>
                </a:lnTo>
                <a:lnTo>
                  <a:pt x="1553" y="1399"/>
                </a:lnTo>
                <a:lnTo>
                  <a:pt x="1555" y="1399"/>
                </a:lnTo>
                <a:lnTo>
                  <a:pt x="1560" y="1398"/>
                </a:lnTo>
                <a:lnTo>
                  <a:pt x="1564" y="1398"/>
                </a:lnTo>
                <a:lnTo>
                  <a:pt x="1566" y="1397"/>
                </a:lnTo>
                <a:lnTo>
                  <a:pt x="1570" y="1397"/>
                </a:lnTo>
                <a:lnTo>
                  <a:pt x="1573" y="1396"/>
                </a:lnTo>
                <a:lnTo>
                  <a:pt x="1577" y="1394"/>
                </a:lnTo>
                <a:lnTo>
                  <a:pt x="1580" y="1393"/>
                </a:lnTo>
                <a:lnTo>
                  <a:pt x="1582" y="1391"/>
                </a:lnTo>
                <a:lnTo>
                  <a:pt x="1585" y="1390"/>
                </a:lnTo>
                <a:lnTo>
                  <a:pt x="1588" y="1387"/>
                </a:lnTo>
                <a:lnTo>
                  <a:pt x="1590" y="1385"/>
                </a:lnTo>
                <a:lnTo>
                  <a:pt x="1592" y="1381"/>
                </a:lnTo>
                <a:lnTo>
                  <a:pt x="1594" y="1378"/>
                </a:lnTo>
                <a:lnTo>
                  <a:pt x="1596" y="1375"/>
                </a:lnTo>
                <a:lnTo>
                  <a:pt x="1597" y="1371"/>
                </a:lnTo>
                <a:lnTo>
                  <a:pt x="1598" y="1367"/>
                </a:lnTo>
                <a:lnTo>
                  <a:pt x="1600" y="1364"/>
                </a:lnTo>
                <a:lnTo>
                  <a:pt x="1601" y="1360"/>
                </a:lnTo>
                <a:lnTo>
                  <a:pt x="1603" y="1356"/>
                </a:lnTo>
                <a:lnTo>
                  <a:pt x="1603" y="1353"/>
                </a:lnTo>
                <a:lnTo>
                  <a:pt x="1603" y="1349"/>
                </a:lnTo>
                <a:lnTo>
                  <a:pt x="1604" y="1345"/>
                </a:lnTo>
                <a:lnTo>
                  <a:pt x="1604" y="1343"/>
                </a:lnTo>
                <a:lnTo>
                  <a:pt x="1604" y="1339"/>
                </a:lnTo>
                <a:lnTo>
                  <a:pt x="1605" y="1337"/>
                </a:lnTo>
                <a:lnTo>
                  <a:pt x="1621" y="1340"/>
                </a:lnTo>
                <a:lnTo>
                  <a:pt x="1621" y="1347"/>
                </a:lnTo>
                <a:lnTo>
                  <a:pt x="1624" y="1350"/>
                </a:lnTo>
                <a:lnTo>
                  <a:pt x="1625" y="1355"/>
                </a:lnTo>
                <a:lnTo>
                  <a:pt x="1628" y="1358"/>
                </a:lnTo>
                <a:lnTo>
                  <a:pt x="1632" y="1361"/>
                </a:lnTo>
                <a:lnTo>
                  <a:pt x="1636" y="1364"/>
                </a:lnTo>
                <a:lnTo>
                  <a:pt x="1639" y="1365"/>
                </a:lnTo>
                <a:lnTo>
                  <a:pt x="1644" y="1366"/>
                </a:lnTo>
                <a:lnTo>
                  <a:pt x="1648" y="1367"/>
                </a:lnTo>
                <a:lnTo>
                  <a:pt x="1652" y="1367"/>
                </a:lnTo>
                <a:lnTo>
                  <a:pt x="1656" y="1367"/>
                </a:lnTo>
                <a:lnTo>
                  <a:pt x="1662" y="1366"/>
                </a:lnTo>
                <a:lnTo>
                  <a:pt x="1666" y="1365"/>
                </a:lnTo>
                <a:lnTo>
                  <a:pt x="1670" y="1364"/>
                </a:lnTo>
                <a:lnTo>
                  <a:pt x="1674" y="1363"/>
                </a:lnTo>
                <a:lnTo>
                  <a:pt x="1678" y="1361"/>
                </a:lnTo>
                <a:lnTo>
                  <a:pt x="1681" y="1359"/>
                </a:lnTo>
                <a:lnTo>
                  <a:pt x="1683" y="1358"/>
                </a:lnTo>
                <a:lnTo>
                  <a:pt x="1686" y="1356"/>
                </a:lnTo>
                <a:lnTo>
                  <a:pt x="1689" y="1354"/>
                </a:lnTo>
                <a:lnTo>
                  <a:pt x="1691" y="1351"/>
                </a:lnTo>
                <a:lnTo>
                  <a:pt x="1693" y="1349"/>
                </a:lnTo>
                <a:lnTo>
                  <a:pt x="1694" y="1347"/>
                </a:lnTo>
                <a:lnTo>
                  <a:pt x="1695" y="1344"/>
                </a:lnTo>
                <a:lnTo>
                  <a:pt x="1697" y="1342"/>
                </a:lnTo>
                <a:lnTo>
                  <a:pt x="1698" y="1339"/>
                </a:lnTo>
                <a:lnTo>
                  <a:pt x="1698" y="1337"/>
                </a:lnTo>
                <a:lnTo>
                  <a:pt x="1698" y="1333"/>
                </a:lnTo>
                <a:lnTo>
                  <a:pt x="1698" y="1331"/>
                </a:lnTo>
                <a:lnTo>
                  <a:pt x="1698" y="1327"/>
                </a:lnTo>
                <a:lnTo>
                  <a:pt x="1697" y="1324"/>
                </a:lnTo>
                <a:lnTo>
                  <a:pt x="1697" y="1321"/>
                </a:lnTo>
                <a:lnTo>
                  <a:pt x="1694" y="1317"/>
                </a:lnTo>
                <a:lnTo>
                  <a:pt x="1689" y="1311"/>
                </a:lnTo>
                <a:lnTo>
                  <a:pt x="1682" y="1304"/>
                </a:lnTo>
                <a:lnTo>
                  <a:pt x="1672" y="1295"/>
                </a:lnTo>
                <a:lnTo>
                  <a:pt x="1662" y="1285"/>
                </a:lnTo>
                <a:lnTo>
                  <a:pt x="1650" y="1275"/>
                </a:lnTo>
                <a:lnTo>
                  <a:pt x="1636" y="1264"/>
                </a:lnTo>
                <a:lnTo>
                  <a:pt x="1621" y="1252"/>
                </a:lnTo>
                <a:lnTo>
                  <a:pt x="1607" y="1240"/>
                </a:lnTo>
                <a:lnTo>
                  <a:pt x="1592" y="1227"/>
                </a:lnTo>
                <a:lnTo>
                  <a:pt x="1577" y="1215"/>
                </a:lnTo>
                <a:lnTo>
                  <a:pt x="1562" y="1203"/>
                </a:lnTo>
                <a:lnTo>
                  <a:pt x="1547" y="1192"/>
                </a:lnTo>
                <a:lnTo>
                  <a:pt x="1534" y="1179"/>
                </a:lnTo>
                <a:lnTo>
                  <a:pt x="1521" y="1170"/>
                </a:lnTo>
                <a:lnTo>
                  <a:pt x="1510" y="1160"/>
                </a:lnTo>
                <a:lnTo>
                  <a:pt x="1507" y="1116"/>
                </a:lnTo>
                <a:lnTo>
                  <a:pt x="1514" y="1118"/>
                </a:lnTo>
                <a:lnTo>
                  <a:pt x="1519" y="1120"/>
                </a:lnTo>
                <a:lnTo>
                  <a:pt x="1526" y="1123"/>
                </a:lnTo>
                <a:lnTo>
                  <a:pt x="1533" y="1127"/>
                </a:lnTo>
                <a:lnTo>
                  <a:pt x="1539" y="1130"/>
                </a:lnTo>
                <a:lnTo>
                  <a:pt x="1546" y="1134"/>
                </a:lnTo>
                <a:lnTo>
                  <a:pt x="1551" y="1136"/>
                </a:lnTo>
                <a:lnTo>
                  <a:pt x="1558" y="1140"/>
                </a:lnTo>
                <a:lnTo>
                  <a:pt x="1564" y="1144"/>
                </a:lnTo>
                <a:lnTo>
                  <a:pt x="1569" y="1146"/>
                </a:lnTo>
                <a:lnTo>
                  <a:pt x="1573" y="1149"/>
                </a:lnTo>
                <a:lnTo>
                  <a:pt x="1577" y="1151"/>
                </a:lnTo>
                <a:lnTo>
                  <a:pt x="1581" y="1154"/>
                </a:lnTo>
                <a:lnTo>
                  <a:pt x="1582" y="1155"/>
                </a:lnTo>
                <a:lnTo>
                  <a:pt x="1584" y="1156"/>
                </a:lnTo>
                <a:lnTo>
                  <a:pt x="1585" y="1156"/>
                </a:lnTo>
                <a:lnTo>
                  <a:pt x="1588" y="1163"/>
                </a:lnTo>
                <a:lnTo>
                  <a:pt x="1569" y="1166"/>
                </a:lnTo>
                <a:lnTo>
                  <a:pt x="1588" y="1178"/>
                </a:lnTo>
                <a:lnTo>
                  <a:pt x="1604" y="1191"/>
                </a:lnTo>
                <a:lnTo>
                  <a:pt x="1620" y="1203"/>
                </a:lnTo>
                <a:lnTo>
                  <a:pt x="1635" y="1214"/>
                </a:lnTo>
                <a:lnTo>
                  <a:pt x="1650" y="1225"/>
                </a:lnTo>
                <a:lnTo>
                  <a:pt x="1662" y="1235"/>
                </a:lnTo>
                <a:lnTo>
                  <a:pt x="1672" y="1246"/>
                </a:lnTo>
                <a:lnTo>
                  <a:pt x="1683" y="1256"/>
                </a:lnTo>
                <a:lnTo>
                  <a:pt x="1693" y="1265"/>
                </a:lnTo>
                <a:lnTo>
                  <a:pt x="1701" y="1275"/>
                </a:lnTo>
                <a:lnTo>
                  <a:pt x="1707" y="1285"/>
                </a:lnTo>
                <a:lnTo>
                  <a:pt x="1713" y="1295"/>
                </a:lnTo>
                <a:lnTo>
                  <a:pt x="1718" y="1305"/>
                </a:lnTo>
                <a:lnTo>
                  <a:pt x="1721" y="1315"/>
                </a:lnTo>
                <a:lnTo>
                  <a:pt x="1724" y="1324"/>
                </a:lnTo>
                <a:lnTo>
                  <a:pt x="1725" y="1334"/>
                </a:lnTo>
                <a:lnTo>
                  <a:pt x="1725" y="1342"/>
                </a:lnTo>
                <a:lnTo>
                  <a:pt x="1725" y="1349"/>
                </a:lnTo>
                <a:lnTo>
                  <a:pt x="1725" y="1355"/>
                </a:lnTo>
                <a:lnTo>
                  <a:pt x="1725" y="1363"/>
                </a:lnTo>
                <a:lnTo>
                  <a:pt x="1724" y="1369"/>
                </a:lnTo>
                <a:lnTo>
                  <a:pt x="1722" y="1376"/>
                </a:lnTo>
                <a:lnTo>
                  <a:pt x="1719" y="1382"/>
                </a:lnTo>
                <a:lnTo>
                  <a:pt x="1718" y="1388"/>
                </a:lnTo>
                <a:lnTo>
                  <a:pt x="1715" y="1394"/>
                </a:lnTo>
                <a:lnTo>
                  <a:pt x="1711" y="1399"/>
                </a:lnTo>
                <a:lnTo>
                  <a:pt x="1707" y="1404"/>
                </a:lnTo>
                <a:lnTo>
                  <a:pt x="1703" y="1409"/>
                </a:lnTo>
                <a:lnTo>
                  <a:pt x="1699" y="1413"/>
                </a:lnTo>
                <a:lnTo>
                  <a:pt x="1694" y="1417"/>
                </a:lnTo>
                <a:lnTo>
                  <a:pt x="1687" y="1420"/>
                </a:lnTo>
                <a:lnTo>
                  <a:pt x="1681" y="1421"/>
                </a:lnTo>
                <a:lnTo>
                  <a:pt x="1676" y="1423"/>
                </a:lnTo>
                <a:lnTo>
                  <a:pt x="1671" y="1424"/>
                </a:lnTo>
                <a:lnTo>
                  <a:pt x="1666" y="1424"/>
                </a:lnTo>
                <a:lnTo>
                  <a:pt x="1662" y="1425"/>
                </a:lnTo>
                <a:lnTo>
                  <a:pt x="1656" y="1425"/>
                </a:lnTo>
                <a:lnTo>
                  <a:pt x="1652" y="1425"/>
                </a:lnTo>
                <a:lnTo>
                  <a:pt x="1648" y="1424"/>
                </a:lnTo>
                <a:lnTo>
                  <a:pt x="1644" y="1424"/>
                </a:lnTo>
                <a:lnTo>
                  <a:pt x="1639" y="1423"/>
                </a:lnTo>
                <a:lnTo>
                  <a:pt x="1635" y="1421"/>
                </a:lnTo>
                <a:lnTo>
                  <a:pt x="1631" y="1419"/>
                </a:lnTo>
                <a:lnTo>
                  <a:pt x="1627" y="1417"/>
                </a:lnTo>
                <a:lnTo>
                  <a:pt x="1623" y="1414"/>
                </a:lnTo>
                <a:lnTo>
                  <a:pt x="1619" y="1412"/>
                </a:lnTo>
                <a:lnTo>
                  <a:pt x="1616" y="1408"/>
                </a:lnTo>
                <a:lnTo>
                  <a:pt x="1612" y="1404"/>
                </a:lnTo>
                <a:lnTo>
                  <a:pt x="1609" y="1409"/>
                </a:lnTo>
                <a:lnTo>
                  <a:pt x="1608" y="1414"/>
                </a:lnTo>
                <a:lnTo>
                  <a:pt x="1605" y="1419"/>
                </a:lnTo>
                <a:lnTo>
                  <a:pt x="1603" y="1423"/>
                </a:lnTo>
                <a:lnTo>
                  <a:pt x="1601" y="1428"/>
                </a:lnTo>
                <a:lnTo>
                  <a:pt x="1598" y="1431"/>
                </a:lnTo>
                <a:lnTo>
                  <a:pt x="1596" y="1435"/>
                </a:lnTo>
                <a:lnTo>
                  <a:pt x="1593" y="1439"/>
                </a:lnTo>
                <a:lnTo>
                  <a:pt x="1589" y="1441"/>
                </a:lnTo>
                <a:lnTo>
                  <a:pt x="1586" y="1445"/>
                </a:lnTo>
                <a:lnTo>
                  <a:pt x="1582" y="1447"/>
                </a:lnTo>
                <a:lnTo>
                  <a:pt x="1580" y="1450"/>
                </a:lnTo>
                <a:lnTo>
                  <a:pt x="1576" y="1452"/>
                </a:lnTo>
                <a:lnTo>
                  <a:pt x="1570" y="1453"/>
                </a:lnTo>
                <a:lnTo>
                  <a:pt x="1566" y="1455"/>
                </a:lnTo>
                <a:lnTo>
                  <a:pt x="1561" y="1457"/>
                </a:lnTo>
                <a:lnTo>
                  <a:pt x="1557" y="1457"/>
                </a:lnTo>
                <a:lnTo>
                  <a:pt x="1553" y="1457"/>
                </a:lnTo>
                <a:lnTo>
                  <a:pt x="1547" y="1458"/>
                </a:lnTo>
                <a:lnTo>
                  <a:pt x="1543" y="1458"/>
                </a:lnTo>
                <a:lnTo>
                  <a:pt x="1539" y="1458"/>
                </a:lnTo>
                <a:lnTo>
                  <a:pt x="1535" y="1458"/>
                </a:lnTo>
                <a:lnTo>
                  <a:pt x="1531" y="1457"/>
                </a:lnTo>
                <a:lnTo>
                  <a:pt x="1527" y="1457"/>
                </a:lnTo>
                <a:lnTo>
                  <a:pt x="1523" y="1456"/>
                </a:lnTo>
                <a:lnTo>
                  <a:pt x="1521" y="1455"/>
                </a:lnTo>
                <a:lnTo>
                  <a:pt x="1516" y="1453"/>
                </a:lnTo>
                <a:lnTo>
                  <a:pt x="1514" y="1452"/>
                </a:lnTo>
                <a:lnTo>
                  <a:pt x="1510" y="1450"/>
                </a:lnTo>
                <a:lnTo>
                  <a:pt x="1507" y="1447"/>
                </a:lnTo>
                <a:lnTo>
                  <a:pt x="1504" y="1445"/>
                </a:lnTo>
                <a:lnTo>
                  <a:pt x="1503" y="1442"/>
                </a:lnTo>
                <a:lnTo>
                  <a:pt x="1500" y="1447"/>
                </a:lnTo>
                <a:lnTo>
                  <a:pt x="1498" y="1452"/>
                </a:lnTo>
                <a:lnTo>
                  <a:pt x="1495" y="1456"/>
                </a:lnTo>
                <a:lnTo>
                  <a:pt x="1492" y="1460"/>
                </a:lnTo>
                <a:lnTo>
                  <a:pt x="1488" y="1463"/>
                </a:lnTo>
                <a:lnTo>
                  <a:pt x="1486" y="1467"/>
                </a:lnTo>
                <a:lnTo>
                  <a:pt x="1482" y="1469"/>
                </a:lnTo>
                <a:lnTo>
                  <a:pt x="1478" y="1473"/>
                </a:lnTo>
                <a:lnTo>
                  <a:pt x="1472" y="1476"/>
                </a:lnTo>
                <a:lnTo>
                  <a:pt x="1468" y="1478"/>
                </a:lnTo>
                <a:lnTo>
                  <a:pt x="1463" y="1479"/>
                </a:lnTo>
                <a:lnTo>
                  <a:pt x="1457" y="1480"/>
                </a:lnTo>
                <a:lnTo>
                  <a:pt x="1453" y="1483"/>
                </a:lnTo>
                <a:lnTo>
                  <a:pt x="1448" y="1484"/>
                </a:lnTo>
                <a:lnTo>
                  <a:pt x="1441" y="1484"/>
                </a:lnTo>
                <a:lnTo>
                  <a:pt x="1436" y="1485"/>
                </a:lnTo>
                <a:lnTo>
                  <a:pt x="1428" y="1485"/>
                </a:lnTo>
                <a:lnTo>
                  <a:pt x="1421" y="1484"/>
                </a:lnTo>
                <a:lnTo>
                  <a:pt x="1414" y="1484"/>
                </a:lnTo>
                <a:lnTo>
                  <a:pt x="1409" y="1483"/>
                </a:lnTo>
                <a:lnTo>
                  <a:pt x="1404" y="1480"/>
                </a:lnTo>
                <a:lnTo>
                  <a:pt x="1400" y="1479"/>
                </a:lnTo>
                <a:lnTo>
                  <a:pt x="1395" y="1477"/>
                </a:lnTo>
                <a:lnTo>
                  <a:pt x="1391" y="1474"/>
                </a:lnTo>
                <a:lnTo>
                  <a:pt x="1389" y="1472"/>
                </a:lnTo>
                <a:lnTo>
                  <a:pt x="1385" y="1469"/>
                </a:lnTo>
                <a:lnTo>
                  <a:pt x="1382" y="1467"/>
                </a:lnTo>
                <a:lnTo>
                  <a:pt x="1379" y="1463"/>
                </a:lnTo>
                <a:lnTo>
                  <a:pt x="1377" y="1461"/>
                </a:lnTo>
                <a:lnTo>
                  <a:pt x="1374" y="1458"/>
                </a:lnTo>
                <a:lnTo>
                  <a:pt x="1370" y="1457"/>
                </a:lnTo>
                <a:lnTo>
                  <a:pt x="1367" y="1455"/>
                </a:lnTo>
                <a:lnTo>
                  <a:pt x="1365" y="1455"/>
                </a:lnTo>
                <a:lnTo>
                  <a:pt x="1362" y="1456"/>
                </a:lnTo>
                <a:lnTo>
                  <a:pt x="1359" y="1457"/>
                </a:lnTo>
                <a:lnTo>
                  <a:pt x="1357" y="1460"/>
                </a:lnTo>
                <a:lnTo>
                  <a:pt x="1355" y="1462"/>
                </a:lnTo>
                <a:lnTo>
                  <a:pt x="1354" y="1464"/>
                </a:lnTo>
                <a:lnTo>
                  <a:pt x="1352" y="1468"/>
                </a:lnTo>
                <a:lnTo>
                  <a:pt x="1351" y="1473"/>
                </a:lnTo>
                <a:lnTo>
                  <a:pt x="1350" y="1477"/>
                </a:lnTo>
                <a:lnTo>
                  <a:pt x="1350" y="1482"/>
                </a:lnTo>
                <a:lnTo>
                  <a:pt x="1350" y="1485"/>
                </a:lnTo>
                <a:lnTo>
                  <a:pt x="1351" y="1490"/>
                </a:lnTo>
                <a:lnTo>
                  <a:pt x="1352" y="1495"/>
                </a:lnTo>
                <a:lnTo>
                  <a:pt x="1354" y="1499"/>
                </a:lnTo>
                <a:lnTo>
                  <a:pt x="1355" y="1504"/>
                </a:lnTo>
                <a:lnTo>
                  <a:pt x="1358" y="1507"/>
                </a:lnTo>
                <a:lnTo>
                  <a:pt x="1359" y="1509"/>
                </a:lnTo>
                <a:lnTo>
                  <a:pt x="1361" y="1510"/>
                </a:lnTo>
                <a:lnTo>
                  <a:pt x="1363" y="1511"/>
                </a:lnTo>
                <a:lnTo>
                  <a:pt x="1366" y="1512"/>
                </a:lnTo>
                <a:lnTo>
                  <a:pt x="1370" y="1515"/>
                </a:lnTo>
                <a:lnTo>
                  <a:pt x="1374" y="1516"/>
                </a:lnTo>
                <a:lnTo>
                  <a:pt x="1378" y="1519"/>
                </a:lnTo>
                <a:lnTo>
                  <a:pt x="1382" y="1521"/>
                </a:lnTo>
                <a:lnTo>
                  <a:pt x="1387" y="1523"/>
                </a:lnTo>
                <a:lnTo>
                  <a:pt x="1393" y="1525"/>
                </a:lnTo>
                <a:lnTo>
                  <a:pt x="1398" y="1528"/>
                </a:lnTo>
                <a:lnTo>
                  <a:pt x="1404" y="1531"/>
                </a:lnTo>
                <a:lnTo>
                  <a:pt x="1409" y="1533"/>
                </a:lnTo>
                <a:lnTo>
                  <a:pt x="1416" y="1536"/>
                </a:lnTo>
                <a:lnTo>
                  <a:pt x="1421" y="1539"/>
                </a:lnTo>
                <a:lnTo>
                  <a:pt x="1428" y="1542"/>
                </a:lnTo>
                <a:lnTo>
                  <a:pt x="1429" y="1544"/>
                </a:lnTo>
                <a:lnTo>
                  <a:pt x="1430" y="1547"/>
                </a:lnTo>
                <a:lnTo>
                  <a:pt x="1430" y="1550"/>
                </a:lnTo>
                <a:lnTo>
                  <a:pt x="1432" y="1555"/>
                </a:lnTo>
                <a:lnTo>
                  <a:pt x="1432" y="1560"/>
                </a:lnTo>
                <a:lnTo>
                  <a:pt x="1433" y="1565"/>
                </a:lnTo>
                <a:lnTo>
                  <a:pt x="1433" y="1571"/>
                </a:lnTo>
                <a:lnTo>
                  <a:pt x="1433" y="1576"/>
                </a:lnTo>
                <a:lnTo>
                  <a:pt x="1432" y="1582"/>
                </a:lnTo>
                <a:lnTo>
                  <a:pt x="1432" y="1587"/>
                </a:lnTo>
                <a:lnTo>
                  <a:pt x="1430" y="1592"/>
                </a:lnTo>
                <a:lnTo>
                  <a:pt x="1430" y="1597"/>
                </a:lnTo>
                <a:lnTo>
                  <a:pt x="1429" y="1601"/>
                </a:lnTo>
                <a:lnTo>
                  <a:pt x="1428" y="1603"/>
                </a:lnTo>
                <a:lnTo>
                  <a:pt x="1426" y="1606"/>
                </a:lnTo>
                <a:lnTo>
                  <a:pt x="1425" y="1607"/>
                </a:lnTo>
                <a:lnTo>
                  <a:pt x="1412" y="1600"/>
                </a:lnTo>
                <a:lnTo>
                  <a:pt x="1393" y="1591"/>
                </a:lnTo>
                <a:lnTo>
                  <a:pt x="1370" y="1580"/>
                </a:lnTo>
                <a:lnTo>
                  <a:pt x="1343" y="1566"/>
                </a:lnTo>
                <a:lnTo>
                  <a:pt x="1315" y="1552"/>
                </a:lnTo>
                <a:lnTo>
                  <a:pt x="1283" y="1537"/>
                </a:lnTo>
                <a:lnTo>
                  <a:pt x="1252" y="1521"/>
                </a:lnTo>
                <a:lnTo>
                  <a:pt x="1219" y="1505"/>
                </a:lnTo>
                <a:lnTo>
                  <a:pt x="1187" y="1489"/>
                </a:lnTo>
                <a:lnTo>
                  <a:pt x="1156" y="1473"/>
                </a:lnTo>
                <a:lnTo>
                  <a:pt x="1128" y="1457"/>
                </a:lnTo>
                <a:lnTo>
                  <a:pt x="1101" y="1444"/>
                </a:lnTo>
                <a:lnTo>
                  <a:pt x="1080" y="1430"/>
                </a:lnTo>
                <a:lnTo>
                  <a:pt x="1062" y="1419"/>
                </a:lnTo>
                <a:lnTo>
                  <a:pt x="1049" y="1409"/>
                </a:lnTo>
                <a:lnTo>
                  <a:pt x="1042" y="1402"/>
                </a:lnTo>
                <a:lnTo>
                  <a:pt x="1039" y="1396"/>
                </a:lnTo>
                <a:lnTo>
                  <a:pt x="1037" y="1391"/>
                </a:lnTo>
                <a:lnTo>
                  <a:pt x="1034" y="1385"/>
                </a:lnTo>
                <a:lnTo>
                  <a:pt x="1033" y="1378"/>
                </a:lnTo>
                <a:lnTo>
                  <a:pt x="1030" y="1374"/>
                </a:lnTo>
                <a:lnTo>
                  <a:pt x="1028" y="1367"/>
                </a:lnTo>
                <a:lnTo>
                  <a:pt x="1027" y="1363"/>
                </a:lnTo>
                <a:lnTo>
                  <a:pt x="1027" y="1356"/>
                </a:lnTo>
                <a:lnTo>
                  <a:pt x="1027" y="1350"/>
                </a:lnTo>
                <a:lnTo>
                  <a:pt x="1027" y="1344"/>
                </a:lnTo>
                <a:lnTo>
                  <a:pt x="1027" y="1338"/>
                </a:lnTo>
                <a:lnTo>
                  <a:pt x="1027" y="1332"/>
                </a:lnTo>
                <a:lnTo>
                  <a:pt x="1028" y="1326"/>
                </a:lnTo>
                <a:lnTo>
                  <a:pt x="1030" y="1320"/>
                </a:lnTo>
                <a:lnTo>
                  <a:pt x="1031" y="1313"/>
                </a:lnTo>
                <a:lnTo>
                  <a:pt x="1034" y="1306"/>
                </a:lnTo>
                <a:lnTo>
                  <a:pt x="1037" y="1300"/>
                </a:lnTo>
                <a:lnTo>
                  <a:pt x="1041" y="1294"/>
                </a:lnTo>
                <a:lnTo>
                  <a:pt x="1046" y="1286"/>
                </a:lnTo>
                <a:lnTo>
                  <a:pt x="1054" y="1280"/>
                </a:lnTo>
                <a:lnTo>
                  <a:pt x="1062" y="1272"/>
                </a:lnTo>
                <a:lnTo>
                  <a:pt x="1071" y="1264"/>
                </a:lnTo>
                <a:lnTo>
                  <a:pt x="1082" y="1256"/>
                </a:lnTo>
                <a:lnTo>
                  <a:pt x="1093" y="1246"/>
                </a:lnTo>
                <a:lnTo>
                  <a:pt x="1105" y="1237"/>
                </a:lnTo>
                <a:lnTo>
                  <a:pt x="1116" y="1227"/>
                </a:lnTo>
                <a:lnTo>
                  <a:pt x="1128" y="1218"/>
                </a:lnTo>
                <a:lnTo>
                  <a:pt x="1139" y="1206"/>
                </a:lnTo>
                <a:lnTo>
                  <a:pt x="1149" y="1197"/>
                </a:lnTo>
                <a:lnTo>
                  <a:pt x="1160" y="1184"/>
                </a:lnTo>
                <a:lnTo>
                  <a:pt x="1170" y="1173"/>
                </a:lnTo>
                <a:lnTo>
                  <a:pt x="1178" y="1162"/>
                </a:lnTo>
                <a:lnTo>
                  <a:pt x="1187" y="1162"/>
                </a:lnTo>
                <a:lnTo>
                  <a:pt x="1186" y="1161"/>
                </a:lnTo>
                <a:lnTo>
                  <a:pt x="1186" y="1160"/>
                </a:lnTo>
                <a:lnTo>
                  <a:pt x="1184" y="1159"/>
                </a:lnTo>
                <a:lnTo>
                  <a:pt x="1183" y="1157"/>
                </a:lnTo>
                <a:lnTo>
                  <a:pt x="1183" y="1156"/>
                </a:lnTo>
                <a:lnTo>
                  <a:pt x="1182" y="1155"/>
                </a:lnTo>
                <a:lnTo>
                  <a:pt x="1180" y="1152"/>
                </a:lnTo>
                <a:lnTo>
                  <a:pt x="1180" y="1151"/>
                </a:lnTo>
                <a:lnTo>
                  <a:pt x="1179" y="1150"/>
                </a:lnTo>
                <a:lnTo>
                  <a:pt x="1179" y="1149"/>
                </a:lnTo>
                <a:lnTo>
                  <a:pt x="1178" y="1146"/>
                </a:lnTo>
                <a:lnTo>
                  <a:pt x="1176" y="1145"/>
                </a:lnTo>
                <a:lnTo>
                  <a:pt x="1176" y="1143"/>
                </a:lnTo>
                <a:lnTo>
                  <a:pt x="1175" y="1141"/>
                </a:lnTo>
                <a:lnTo>
                  <a:pt x="1175" y="1139"/>
                </a:lnTo>
                <a:lnTo>
                  <a:pt x="1174" y="1138"/>
                </a:lnTo>
                <a:lnTo>
                  <a:pt x="1168" y="1146"/>
                </a:lnTo>
                <a:lnTo>
                  <a:pt x="1162" y="1154"/>
                </a:lnTo>
                <a:lnTo>
                  <a:pt x="1156" y="1159"/>
                </a:lnTo>
                <a:lnTo>
                  <a:pt x="1149" y="1163"/>
                </a:lnTo>
                <a:lnTo>
                  <a:pt x="1144" y="1167"/>
                </a:lnTo>
                <a:lnTo>
                  <a:pt x="1137" y="1171"/>
                </a:lnTo>
                <a:lnTo>
                  <a:pt x="1132" y="1173"/>
                </a:lnTo>
                <a:lnTo>
                  <a:pt x="1127" y="1175"/>
                </a:lnTo>
                <a:lnTo>
                  <a:pt x="1121" y="1175"/>
                </a:lnTo>
                <a:lnTo>
                  <a:pt x="1116" y="1176"/>
                </a:lnTo>
                <a:lnTo>
                  <a:pt x="1112" y="1176"/>
                </a:lnTo>
                <a:lnTo>
                  <a:pt x="1108" y="1176"/>
                </a:lnTo>
                <a:lnTo>
                  <a:pt x="1105" y="1175"/>
                </a:lnTo>
                <a:lnTo>
                  <a:pt x="1102" y="1175"/>
                </a:lnTo>
                <a:lnTo>
                  <a:pt x="1101" y="1175"/>
                </a:lnTo>
                <a:lnTo>
                  <a:pt x="1101" y="1175"/>
                </a:lnTo>
                <a:lnTo>
                  <a:pt x="1096" y="1195"/>
                </a:lnTo>
                <a:lnTo>
                  <a:pt x="1088" y="1215"/>
                </a:lnTo>
                <a:lnTo>
                  <a:pt x="1077" y="1232"/>
                </a:lnTo>
                <a:lnTo>
                  <a:pt x="1065" y="1247"/>
                </a:lnTo>
                <a:lnTo>
                  <a:pt x="1050" y="1261"/>
                </a:lnTo>
                <a:lnTo>
                  <a:pt x="1034" y="1272"/>
                </a:lnTo>
                <a:lnTo>
                  <a:pt x="1018" y="1281"/>
                </a:lnTo>
                <a:lnTo>
                  <a:pt x="1000" y="1290"/>
                </a:lnTo>
                <a:lnTo>
                  <a:pt x="981" y="1297"/>
                </a:lnTo>
                <a:lnTo>
                  <a:pt x="964" y="1304"/>
                </a:lnTo>
                <a:lnTo>
                  <a:pt x="946" y="1307"/>
                </a:lnTo>
                <a:lnTo>
                  <a:pt x="929" y="1311"/>
                </a:lnTo>
                <a:lnTo>
                  <a:pt x="913" y="1313"/>
                </a:lnTo>
                <a:lnTo>
                  <a:pt x="898" y="1315"/>
                </a:lnTo>
                <a:lnTo>
                  <a:pt x="886" y="1316"/>
                </a:lnTo>
                <a:lnTo>
                  <a:pt x="875" y="1316"/>
                </a:lnTo>
                <a:lnTo>
                  <a:pt x="828" y="1315"/>
                </a:lnTo>
                <a:lnTo>
                  <a:pt x="781" y="1310"/>
                </a:lnTo>
                <a:lnTo>
                  <a:pt x="735" y="1302"/>
                </a:lnTo>
                <a:lnTo>
                  <a:pt x="690" y="1294"/>
                </a:lnTo>
                <a:lnTo>
                  <a:pt x="647" y="1281"/>
                </a:lnTo>
                <a:lnTo>
                  <a:pt x="605" y="1268"/>
                </a:lnTo>
                <a:lnTo>
                  <a:pt x="565" y="1252"/>
                </a:lnTo>
                <a:lnTo>
                  <a:pt x="526" y="1235"/>
                </a:lnTo>
                <a:lnTo>
                  <a:pt x="489" y="1216"/>
                </a:lnTo>
                <a:lnTo>
                  <a:pt x="456" y="1195"/>
                </a:lnTo>
                <a:lnTo>
                  <a:pt x="423" y="1175"/>
                </a:lnTo>
                <a:lnTo>
                  <a:pt x="395" y="1151"/>
                </a:lnTo>
                <a:lnTo>
                  <a:pt x="370" y="1128"/>
                </a:lnTo>
                <a:lnTo>
                  <a:pt x="347" y="1105"/>
                </a:lnTo>
                <a:lnTo>
                  <a:pt x="327" y="1079"/>
                </a:lnTo>
                <a:lnTo>
                  <a:pt x="311" y="1054"/>
                </a:lnTo>
                <a:lnTo>
                  <a:pt x="290" y="1069"/>
                </a:lnTo>
                <a:lnTo>
                  <a:pt x="270" y="1084"/>
                </a:lnTo>
                <a:lnTo>
                  <a:pt x="250" y="1098"/>
                </a:lnTo>
                <a:lnTo>
                  <a:pt x="231" y="1113"/>
                </a:lnTo>
                <a:lnTo>
                  <a:pt x="211" y="1127"/>
                </a:lnTo>
                <a:lnTo>
                  <a:pt x="192" y="1141"/>
                </a:lnTo>
                <a:lnTo>
                  <a:pt x="173" y="1156"/>
                </a:lnTo>
                <a:lnTo>
                  <a:pt x="155" y="1171"/>
                </a:lnTo>
                <a:lnTo>
                  <a:pt x="136" y="1186"/>
                </a:lnTo>
                <a:lnTo>
                  <a:pt x="118" y="1200"/>
                </a:lnTo>
                <a:lnTo>
                  <a:pt x="99" y="1215"/>
                </a:lnTo>
                <a:lnTo>
                  <a:pt x="82" y="1230"/>
                </a:lnTo>
                <a:lnTo>
                  <a:pt x="63" y="1245"/>
                </a:lnTo>
                <a:lnTo>
                  <a:pt x="46" y="1259"/>
                </a:lnTo>
                <a:lnTo>
                  <a:pt x="28" y="1273"/>
                </a:lnTo>
                <a:lnTo>
                  <a:pt x="11" y="1288"/>
                </a:lnTo>
                <a:lnTo>
                  <a:pt x="8" y="1289"/>
                </a:lnTo>
                <a:lnTo>
                  <a:pt x="5" y="1289"/>
                </a:lnTo>
                <a:lnTo>
                  <a:pt x="4" y="1289"/>
                </a:lnTo>
                <a:lnTo>
                  <a:pt x="3" y="1289"/>
                </a:lnTo>
                <a:lnTo>
                  <a:pt x="1" y="1289"/>
                </a:lnTo>
                <a:lnTo>
                  <a:pt x="0" y="1289"/>
                </a:lnTo>
                <a:lnTo>
                  <a:pt x="0" y="1289"/>
                </a:lnTo>
                <a:lnTo>
                  <a:pt x="0" y="1288"/>
                </a:lnTo>
                <a:lnTo>
                  <a:pt x="0" y="1286"/>
                </a:lnTo>
                <a:lnTo>
                  <a:pt x="0" y="1285"/>
                </a:lnTo>
                <a:lnTo>
                  <a:pt x="1" y="1284"/>
                </a:lnTo>
                <a:lnTo>
                  <a:pt x="1" y="1283"/>
                </a:lnTo>
                <a:lnTo>
                  <a:pt x="3" y="1280"/>
                </a:lnTo>
                <a:lnTo>
                  <a:pt x="4" y="1279"/>
                </a:lnTo>
                <a:lnTo>
                  <a:pt x="5" y="1277"/>
                </a:lnTo>
                <a:lnTo>
                  <a:pt x="7" y="1274"/>
                </a:lnTo>
                <a:lnTo>
                  <a:pt x="22" y="1259"/>
                </a:lnTo>
                <a:lnTo>
                  <a:pt x="38" y="1246"/>
                </a:lnTo>
                <a:lnTo>
                  <a:pt x="54" y="1231"/>
                </a:lnTo>
                <a:lnTo>
                  <a:pt x="71" y="1216"/>
                </a:lnTo>
                <a:lnTo>
                  <a:pt x="87" y="1202"/>
                </a:lnTo>
                <a:lnTo>
                  <a:pt x="105" y="1187"/>
                </a:lnTo>
                <a:lnTo>
                  <a:pt x="122" y="1172"/>
                </a:lnTo>
                <a:lnTo>
                  <a:pt x="140" y="1157"/>
                </a:lnTo>
                <a:lnTo>
                  <a:pt x="157" y="1143"/>
                </a:lnTo>
                <a:lnTo>
                  <a:pt x="176" y="1128"/>
                </a:lnTo>
                <a:lnTo>
                  <a:pt x="195" y="1112"/>
                </a:lnTo>
                <a:lnTo>
                  <a:pt x="215" y="1097"/>
                </a:lnTo>
                <a:lnTo>
                  <a:pt x="235" y="1081"/>
                </a:lnTo>
                <a:lnTo>
                  <a:pt x="255" y="1065"/>
                </a:lnTo>
                <a:lnTo>
                  <a:pt x="277" y="1049"/>
                </a:lnTo>
                <a:lnTo>
                  <a:pt x="300" y="1034"/>
                </a:lnTo>
                <a:lnTo>
                  <a:pt x="297" y="1028"/>
                </a:lnTo>
                <a:lnTo>
                  <a:pt x="296" y="1023"/>
                </a:lnTo>
                <a:lnTo>
                  <a:pt x="294" y="1019"/>
                </a:lnTo>
                <a:lnTo>
                  <a:pt x="292" y="1012"/>
                </a:lnTo>
                <a:lnTo>
                  <a:pt x="290" y="1007"/>
                </a:lnTo>
                <a:lnTo>
                  <a:pt x="289" y="1003"/>
                </a:lnTo>
                <a:lnTo>
                  <a:pt x="288" y="998"/>
                </a:lnTo>
                <a:lnTo>
                  <a:pt x="286" y="993"/>
                </a:lnTo>
                <a:lnTo>
                  <a:pt x="286" y="988"/>
                </a:lnTo>
                <a:lnTo>
                  <a:pt x="285" y="983"/>
                </a:lnTo>
                <a:lnTo>
                  <a:pt x="285" y="978"/>
                </a:lnTo>
                <a:lnTo>
                  <a:pt x="284" y="973"/>
                </a:lnTo>
                <a:lnTo>
                  <a:pt x="284" y="967"/>
                </a:lnTo>
                <a:lnTo>
                  <a:pt x="284" y="963"/>
                </a:lnTo>
                <a:lnTo>
                  <a:pt x="284" y="957"/>
                </a:lnTo>
                <a:lnTo>
                  <a:pt x="284" y="952"/>
                </a:lnTo>
                <a:lnTo>
                  <a:pt x="292" y="910"/>
                </a:lnTo>
                <a:lnTo>
                  <a:pt x="304" y="871"/>
                </a:lnTo>
                <a:lnTo>
                  <a:pt x="323" y="835"/>
                </a:lnTo>
                <a:lnTo>
                  <a:pt x="347" y="804"/>
                </a:lnTo>
                <a:lnTo>
                  <a:pt x="376" y="775"/>
                </a:lnTo>
                <a:lnTo>
                  <a:pt x="409" y="749"/>
                </a:lnTo>
                <a:lnTo>
                  <a:pt x="445" y="726"/>
                </a:lnTo>
                <a:lnTo>
                  <a:pt x="485" y="708"/>
                </a:lnTo>
                <a:lnTo>
                  <a:pt x="527" y="690"/>
                </a:lnTo>
                <a:lnTo>
                  <a:pt x="573" y="676"/>
                </a:lnTo>
                <a:lnTo>
                  <a:pt x="618" y="665"/>
                </a:lnTo>
                <a:lnTo>
                  <a:pt x="665" y="655"/>
                </a:lnTo>
                <a:lnTo>
                  <a:pt x="714" y="649"/>
                </a:lnTo>
                <a:lnTo>
                  <a:pt x="762" y="644"/>
                </a:lnTo>
                <a:lnTo>
                  <a:pt x="811" y="640"/>
                </a:lnTo>
                <a:lnTo>
                  <a:pt x="858" y="640"/>
                </a:lnTo>
                <a:lnTo>
                  <a:pt x="873" y="640"/>
                </a:lnTo>
                <a:lnTo>
                  <a:pt x="886" y="640"/>
                </a:lnTo>
                <a:lnTo>
                  <a:pt x="901" y="640"/>
                </a:lnTo>
                <a:lnTo>
                  <a:pt x="913" y="641"/>
                </a:lnTo>
                <a:lnTo>
                  <a:pt x="926" y="641"/>
                </a:lnTo>
                <a:lnTo>
                  <a:pt x="940" y="643"/>
                </a:lnTo>
                <a:lnTo>
                  <a:pt x="952" y="644"/>
                </a:lnTo>
                <a:lnTo>
                  <a:pt x="965" y="644"/>
                </a:lnTo>
                <a:lnTo>
                  <a:pt x="977" y="645"/>
                </a:lnTo>
                <a:lnTo>
                  <a:pt x="989" y="647"/>
                </a:lnTo>
                <a:lnTo>
                  <a:pt x="1000" y="649"/>
                </a:lnTo>
                <a:lnTo>
                  <a:pt x="1012" y="650"/>
                </a:lnTo>
                <a:lnTo>
                  <a:pt x="1024" y="652"/>
                </a:lnTo>
                <a:lnTo>
                  <a:pt x="1035" y="654"/>
                </a:lnTo>
                <a:lnTo>
                  <a:pt x="1047" y="656"/>
                </a:lnTo>
                <a:lnTo>
                  <a:pt x="1058" y="659"/>
                </a:lnTo>
                <a:close/>
                <a:moveTo>
                  <a:pt x="1276" y="731"/>
                </a:moveTo>
                <a:lnTo>
                  <a:pt x="1280" y="732"/>
                </a:lnTo>
                <a:lnTo>
                  <a:pt x="1283" y="735"/>
                </a:lnTo>
                <a:lnTo>
                  <a:pt x="1285" y="736"/>
                </a:lnTo>
                <a:lnTo>
                  <a:pt x="1289" y="737"/>
                </a:lnTo>
                <a:lnTo>
                  <a:pt x="1292" y="738"/>
                </a:lnTo>
                <a:lnTo>
                  <a:pt x="1296" y="741"/>
                </a:lnTo>
                <a:lnTo>
                  <a:pt x="1299" y="742"/>
                </a:lnTo>
                <a:lnTo>
                  <a:pt x="1303" y="743"/>
                </a:lnTo>
                <a:lnTo>
                  <a:pt x="1305" y="745"/>
                </a:lnTo>
                <a:lnTo>
                  <a:pt x="1308" y="747"/>
                </a:lnTo>
                <a:lnTo>
                  <a:pt x="1312" y="748"/>
                </a:lnTo>
                <a:lnTo>
                  <a:pt x="1315" y="749"/>
                </a:lnTo>
                <a:lnTo>
                  <a:pt x="1318" y="751"/>
                </a:lnTo>
                <a:lnTo>
                  <a:pt x="1322" y="753"/>
                </a:lnTo>
                <a:lnTo>
                  <a:pt x="1324" y="754"/>
                </a:lnTo>
                <a:lnTo>
                  <a:pt x="1327" y="756"/>
                </a:lnTo>
                <a:lnTo>
                  <a:pt x="1324" y="751"/>
                </a:lnTo>
                <a:lnTo>
                  <a:pt x="1322" y="747"/>
                </a:lnTo>
                <a:lnTo>
                  <a:pt x="1318" y="742"/>
                </a:lnTo>
                <a:lnTo>
                  <a:pt x="1315" y="738"/>
                </a:lnTo>
                <a:lnTo>
                  <a:pt x="1311" y="733"/>
                </a:lnTo>
                <a:lnTo>
                  <a:pt x="1308" y="730"/>
                </a:lnTo>
                <a:lnTo>
                  <a:pt x="1304" y="726"/>
                </a:lnTo>
                <a:lnTo>
                  <a:pt x="1300" y="721"/>
                </a:lnTo>
                <a:lnTo>
                  <a:pt x="1297" y="717"/>
                </a:lnTo>
                <a:lnTo>
                  <a:pt x="1293" y="714"/>
                </a:lnTo>
                <a:lnTo>
                  <a:pt x="1289" y="710"/>
                </a:lnTo>
                <a:lnTo>
                  <a:pt x="1285" y="706"/>
                </a:lnTo>
                <a:lnTo>
                  <a:pt x="1281" y="702"/>
                </a:lnTo>
                <a:lnTo>
                  <a:pt x="1277" y="698"/>
                </a:lnTo>
                <a:lnTo>
                  <a:pt x="1273" y="694"/>
                </a:lnTo>
                <a:lnTo>
                  <a:pt x="1269" y="690"/>
                </a:lnTo>
                <a:lnTo>
                  <a:pt x="1270" y="694"/>
                </a:lnTo>
                <a:lnTo>
                  <a:pt x="1270" y="697"/>
                </a:lnTo>
                <a:lnTo>
                  <a:pt x="1272" y="699"/>
                </a:lnTo>
                <a:lnTo>
                  <a:pt x="1272" y="703"/>
                </a:lnTo>
                <a:lnTo>
                  <a:pt x="1272" y="705"/>
                </a:lnTo>
                <a:lnTo>
                  <a:pt x="1273" y="708"/>
                </a:lnTo>
                <a:lnTo>
                  <a:pt x="1273" y="710"/>
                </a:lnTo>
                <a:lnTo>
                  <a:pt x="1273" y="714"/>
                </a:lnTo>
                <a:lnTo>
                  <a:pt x="1273" y="716"/>
                </a:lnTo>
                <a:lnTo>
                  <a:pt x="1274" y="719"/>
                </a:lnTo>
                <a:lnTo>
                  <a:pt x="1274" y="721"/>
                </a:lnTo>
                <a:lnTo>
                  <a:pt x="1274" y="722"/>
                </a:lnTo>
                <a:lnTo>
                  <a:pt x="1274" y="725"/>
                </a:lnTo>
                <a:lnTo>
                  <a:pt x="1276" y="727"/>
                </a:lnTo>
                <a:lnTo>
                  <a:pt x="1276" y="730"/>
                </a:lnTo>
                <a:lnTo>
                  <a:pt x="1276" y="731"/>
                </a:lnTo>
                <a:close/>
                <a:moveTo>
                  <a:pt x="622" y="936"/>
                </a:moveTo>
                <a:lnTo>
                  <a:pt x="626" y="955"/>
                </a:lnTo>
                <a:lnTo>
                  <a:pt x="633" y="972"/>
                </a:lnTo>
                <a:lnTo>
                  <a:pt x="644" y="988"/>
                </a:lnTo>
                <a:lnTo>
                  <a:pt x="657" y="1003"/>
                </a:lnTo>
                <a:lnTo>
                  <a:pt x="672" y="1017"/>
                </a:lnTo>
                <a:lnTo>
                  <a:pt x="688" y="1030"/>
                </a:lnTo>
                <a:lnTo>
                  <a:pt x="707" y="1042"/>
                </a:lnTo>
                <a:lnTo>
                  <a:pt x="726" y="1052"/>
                </a:lnTo>
                <a:lnTo>
                  <a:pt x="746" y="1062"/>
                </a:lnTo>
                <a:lnTo>
                  <a:pt x="766" y="1069"/>
                </a:lnTo>
                <a:lnTo>
                  <a:pt x="786" y="1076"/>
                </a:lnTo>
                <a:lnTo>
                  <a:pt x="805" y="1081"/>
                </a:lnTo>
                <a:lnTo>
                  <a:pt x="825" y="1086"/>
                </a:lnTo>
                <a:lnTo>
                  <a:pt x="843" y="1089"/>
                </a:lnTo>
                <a:lnTo>
                  <a:pt x="859" y="1091"/>
                </a:lnTo>
                <a:lnTo>
                  <a:pt x="874" y="1091"/>
                </a:lnTo>
                <a:lnTo>
                  <a:pt x="889" y="1091"/>
                </a:lnTo>
                <a:lnTo>
                  <a:pt x="903" y="1090"/>
                </a:lnTo>
                <a:lnTo>
                  <a:pt x="918" y="1089"/>
                </a:lnTo>
                <a:lnTo>
                  <a:pt x="933" y="1087"/>
                </a:lnTo>
                <a:lnTo>
                  <a:pt x="948" y="1086"/>
                </a:lnTo>
                <a:lnTo>
                  <a:pt x="963" y="1084"/>
                </a:lnTo>
                <a:lnTo>
                  <a:pt x="976" y="1080"/>
                </a:lnTo>
                <a:lnTo>
                  <a:pt x="989" y="1076"/>
                </a:lnTo>
                <a:lnTo>
                  <a:pt x="1003" y="1071"/>
                </a:lnTo>
                <a:lnTo>
                  <a:pt x="1014" y="1066"/>
                </a:lnTo>
                <a:lnTo>
                  <a:pt x="1024" y="1060"/>
                </a:lnTo>
                <a:lnTo>
                  <a:pt x="1034" y="1053"/>
                </a:lnTo>
                <a:lnTo>
                  <a:pt x="1043" y="1044"/>
                </a:lnTo>
                <a:lnTo>
                  <a:pt x="1050" y="1034"/>
                </a:lnTo>
                <a:lnTo>
                  <a:pt x="1054" y="1023"/>
                </a:lnTo>
                <a:lnTo>
                  <a:pt x="1058" y="1011"/>
                </a:lnTo>
                <a:lnTo>
                  <a:pt x="1058" y="1006"/>
                </a:lnTo>
                <a:lnTo>
                  <a:pt x="1058" y="1000"/>
                </a:lnTo>
                <a:lnTo>
                  <a:pt x="1058" y="994"/>
                </a:lnTo>
                <a:lnTo>
                  <a:pt x="1057" y="989"/>
                </a:lnTo>
                <a:lnTo>
                  <a:pt x="1055" y="983"/>
                </a:lnTo>
                <a:lnTo>
                  <a:pt x="1054" y="978"/>
                </a:lnTo>
                <a:lnTo>
                  <a:pt x="1053" y="972"/>
                </a:lnTo>
                <a:lnTo>
                  <a:pt x="1050" y="967"/>
                </a:lnTo>
                <a:lnTo>
                  <a:pt x="1047" y="962"/>
                </a:lnTo>
                <a:lnTo>
                  <a:pt x="1046" y="957"/>
                </a:lnTo>
                <a:lnTo>
                  <a:pt x="1043" y="952"/>
                </a:lnTo>
                <a:lnTo>
                  <a:pt x="1041" y="947"/>
                </a:lnTo>
                <a:lnTo>
                  <a:pt x="1039" y="942"/>
                </a:lnTo>
                <a:lnTo>
                  <a:pt x="1037" y="939"/>
                </a:lnTo>
                <a:lnTo>
                  <a:pt x="1035" y="934"/>
                </a:lnTo>
                <a:lnTo>
                  <a:pt x="1034" y="930"/>
                </a:lnTo>
                <a:lnTo>
                  <a:pt x="1027" y="934"/>
                </a:lnTo>
                <a:lnTo>
                  <a:pt x="1020" y="937"/>
                </a:lnTo>
                <a:lnTo>
                  <a:pt x="1015" y="941"/>
                </a:lnTo>
                <a:lnTo>
                  <a:pt x="1008" y="945"/>
                </a:lnTo>
                <a:lnTo>
                  <a:pt x="1003" y="947"/>
                </a:lnTo>
                <a:lnTo>
                  <a:pt x="996" y="951"/>
                </a:lnTo>
                <a:lnTo>
                  <a:pt x="989" y="955"/>
                </a:lnTo>
                <a:lnTo>
                  <a:pt x="983" y="957"/>
                </a:lnTo>
                <a:lnTo>
                  <a:pt x="976" y="960"/>
                </a:lnTo>
                <a:lnTo>
                  <a:pt x="969" y="962"/>
                </a:lnTo>
                <a:lnTo>
                  <a:pt x="963" y="964"/>
                </a:lnTo>
                <a:lnTo>
                  <a:pt x="956" y="966"/>
                </a:lnTo>
                <a:lnTo>
                  <a:pt x="948" y="967"/>
                </a:lnTo>
                <a:lnTo>
                  <a:pt x="941" y="967"/>
                </a:lnTo>
                <a:lnTo>
                  <a:pt x="933" y="967"/>
                </a:lnTo>
                <a:lnTo>
                  <a:pt x="925" y="967"/>
                </a:lnTo>
                <a:lnTo>
                  <a:pt x="914" y="966"/>
                </a:lnTo>
                <a:lnTo>
                  <a:pt x="906" y="963"/>
                </a:lnTo>
                <a:lnTo>
                  <a:pt x="898" y="961"/>
                </a:lnTo>
                <a:lnTo>
                  <a:pt x="893" y="958"/>
                </a:lnTo>
                <a:lnTo>
                  <a:pt x="889" y="955"/>
                </a:lnTo>
                <a:lnTo>
                  <a:pt x="885" y="951"/>
                </a:lnTo>
                <a:lnTo>
                  <a:pt x="882" y="947"/>
                </a:lnTo>
                <a:lnTo>
                  <a:pt x="879" y="944"/>
                </a:lnTo>
                <a:lnTo>
                  <a:pt x="877" y="940"/>
                </a:lnTo>
                <a:lnTo>
                  <a:pt x="875" y="936"/>
                </a:lnTo>
                <a:lnTo>
                  <a:pt x="874" y="933"/>
                </a:lnTo>
                <a:lnTo>
                  <a:pt x="871" y="930"/>
                </a:lnTo>
                <a:lnTo>
                  <a:pt x="868" y="929"/>
                </a:lnTo>
                <a:lnTo>
                  <a:pt x="864" y="928"/>
                </a:lnTo>
                <a:lnTo>
                  <a:pt x="860" y="928"/>
                </a:lnTo>
                <a:lnTo>
                  <a:pt x="855" y="929"/>
                </a:lnTo>
                <a:lnTo>
                  <a:pt x="852" y="929"/>
                </a:lnTo>
                <a:lnTo>
                  <a:pt x="848" y="930"/>
                </a:lnTo>
                <a:lnTo>
                  <a:pt x="844" y="930"/>
                </a:lnTo>
                <a:lnTo>
                  <a:pt x="842" y="931"/>
                </a:lnTo>
                <a:lnTo>
                  <a:pt x="838" y="933"/>
                </a:lnTo>
                <a:lnTo>
                  <a:pt x="835" y="934"/>
                </a:lnTo>
                <a:lnTo>
                  <a:pt x="832" y="935"/>
                </a:lnTo>
                <a:lnTo>
                  <a:pt x="829" y="936"/>
                </a:lnTo>
                <a:lnTo>
                  <a:pt x="827" y="937"/>
                </a:lnTo>
                <a:lnTo>
                  <a:pt x="824" y="940"/>
                </a:lnTo>
                <a:lnTo>
                  <a:pt x="823" y="942"/>
                </a:lnTo>
                <a:lnTo>
                  <a:pt x="821" y="945"/>
                </a:lnTo>
                <a:lnTo>
                  <a:pt x="820" y="948"/>
                </a:lnTo>
                <a:lnTo>
                  <a:pt x="819" y="952"/>
                </a:lnTo>
                <a:lnTo>
                  <a:pt x="817" y="956"/>
                </a:lnTo>
                <a:lnTo>
                  <a:pt x="817" y="961"/>
                </a:lnTo>
                <a:lnTo>
                  <a:pt x="819" y="964"/>
                </a:lnTo>
                <a:lnTo>
                  <a:pt x="820" y="968"/>
                </a:lnTo>
                <a:lnTo>
                  <a:pt x="821" y="972"/>
                </a:lnTo>
                <a:lnTo>
                  <a:pt x="825" y="976"/>
                </a:lnTo>
                <a:lnTo>
                  <a:pt x="828" y="979"/>
                </a:lnTo>
                <a:lnTo>
                  <a:pt x="834" y="983"/>
                </a:lnTo>
                <a:lnTo>
                  <a:pt x="838" y="987"/>
                </a:lnTo>
                <a:lnTo>
                  <a:pt x="843" y="991"/>
                </a:lnTo>
                <a:lnTo>
                  <a:pt x="848" y="995"/>
                </a:lnTo>
                <a:lnTo>
                  <a:pt x="854" y="999"/>
                </a:lnTo>
                <a:lnTo>
                  <a:pt x="859" y="1003"/>
                </a:lnTo>
                <a:lnTo>
                  <a:pt x="864" y="1006"/>
                </a:lnTo>
                <a:lnTo>
                  <a:pt x="870" y="1010"/>
                </a:lnTo>
                <a:lnTo>
                  <a:pt x="875" y="1014"/>
                </a:lnTo>
                <a:lnTo>
                  <a:pt x="881" y="1016"/>
                </a:lnTo>
                <a:lnTo>
                  <a:pt x="885" y="1020"/>
                </a:lnTo>
                <a:lnTo>
                  <a:pt x="885" y="1020"/>
                </a:lnTo>
                <a:lnTo>
                  <a:pt x="885" y="1022"/>
                </a:lnTo>
                <a:lnTo>
                  <a:pt x="883" y="1023"/>
                </a:lnTo>
                <a:lnTo>
                  <a:pt x="883" y="1026"/>
                </a:lnTo>
                <a:lnTo>
                  <a:pt x="882" y="1030"/>
                </a:lnTo>
                <a:lnTo>
                  <a:pt x="881" y="1033"/>
                </a:lnTo>
                <a:lnTo>
                  <a:pt x="879" y="1037"/>
                </a:lnTo>
                <a:lnTo>
                  <a:pt x="878" y="1042"/>
                </a:lnTo>
                <a:lnTo>
                  <a:pt x="875" y="1046"/>
                </a:lnTo>
                <a:lnTo>
                  <a:pt x="874" y="1049"/>
                </a:lnTo>
                <a:lnTo>
                  <a:pt x="871" y="1053"/>
                </a:lnTo>
                <a:lnTo>
                  <a:pt x="870" y="1057"/>
                </a:lnTo>
                <a:lnTo>
                  <a:pt x="867" y="1059"/>
                </a:lnTo>
                <a:lnTo>
                  <a:pt x="864" y="1062"/>
                </a:lnTo>
                <a:lnTo>
                  <a:pt x="862" y="1064"/>
                </a:lnTo>
                <a:lnTo>
                  <a:pt x="860" y="1064"/>
                </a:lnTo>
                <a:lnTo>
                  <a:pt x="842" y="1055"/>
                </a:lnTo>
                <a:lnTo>
                  <a:pt x="825" y="1046"/>
                </a:lnTo>
                <a:lnTo>
                  <a:pt x="809" y="1036"/>
                </a:lnTo>
                <a:lnTo>
                  <a:pt x="795" y="1026"/>
                </a:lnTo>
                <a:lnTo>
                  <a:pt x="781" y="1016"/>
                </a:lnTo>
                <a:lnTo>
                  <a:pt x="768" y="1006"/>
                </a:lnTo>
                <a:lnTo>
                  <a:pt x="757" y="998"/>
                </a:lnTo>
                <a:lnTo>
                  <a:pt x="745" y="988"/>
                </a:lnTo>
                <a:lnTo>
                  <a:pt x="735" y="979"/>
                </a:lnTo>
                <a:lnTo>
                  <a:pt x="725" y="972"/>
                </a:lnTo>
                <a:lnTo>
                  <a:pt x="715" y="964"/>
                </a:lnTo>
                <a:lnTo>
                  <a:pt x="707" y="957"/>
                </a:lnTo>
                <a:lnTo>
                  <a:pt x="699" y="952"/>
                </a:lnTo>
                <a:lnTo>
                  <a:pt x="691" y="947"/>
                </a:lnTo>
                <a:lnTo>
                  <a:pt x="683" y="944"/>
                </a:lnTo>
                <a:lnTo>
                  <a:pt x="676" y="941"/>
                </a:lnTo>
                <a:lnTo>
                  <a:pt x="672" y="940"/>
                </a:lnTo>
                <a:lnTo>
                  <a:pt x="670" y="939"/>
                </a:lnTo>
                <a:lnTo>
                  <a:pt x="667" y="939"/>
                </a:lnTo>
                <a:lnTo>
                  <a:pt x="663" y="937"/>
                </a:lnTo>
                <a:lnTo>
                  <a:pt x="660" y="937"/>
                </a:lnTo>
                <a:lnTo>
                  <a:pt x="657" y="937"/>
                </a:lnTo>
                <a:lnTo>
                  <a:pt x="653" y="936"/>
                </a:lnTo>
                <a:lnTo>
                  <a:pt x="651" y="936"/>
                </a:lnTo>
                <a:lnTo>
                  <a:pt x="647" y="936"/>
                </a:lnTo>
                <a:lnTo>
                  <a:pt x="644" y="936"/>
                </a:lnTo>
                <a:lnTo>
                  <a:pt x="640" y="936"/>
                </a:lnTo>
                <a:lnTo>
                  <a:pt x="637" y="936"/>
                </a:lnTo>
                <a:lnTo>
                  <a:pt x="633" y="936"/>
                </a:lnTo>
                <a:lnTo>
                  <a:pt x="629" y="936"/>
                </a:lnTo>
                <a:lnTo>
                  <a:pt x="625" y="936"/>
                </a:lnTo>
                <a:lnTo>
                  <a:pt x="622" y="936"/>
                </a:lnTo>
                <a:close/>
                <a:moveTo>
                  <a:pt x="1191" y="402"/>
                </a:moveTo>
                <a:lnTo>
                  <a:pt x="1187" y="409"/>
                </a:lnTo>
                <a:lnTo>
                  <a:pt x="1183" y="415"/>
                </a:lnTo>
                <a:lnTo>
                  <a:pt x="1179" y="423"/>
                </a:lnTo>
                <a:lnTo>
                  <a:pt x="1174" y="430"/>
                </a:lnTo>
                <a:lnTo>
                  <a:pt x="1170" y="437"/>
                </a:lnTo>
                <a:lnTo>
                  <a:pt x="1164" y="445"/>
                </a:lnTo>
                <a:lnTo>
                  <a:pt x="1160" y="452"/>
                </a:lnTo>
                <a:lnTo>
                  <a:pt x="1156" y="459"/>
                </a:lnTo>
                <a:lnTo>
                  <a:pt x="1152" y="467"/>
                </a:lnTo>
                <a:lnTo>
                  <a:pt x="1149" y="474"/>
                </a:lnTo>
                <a:lnTo>
                  <a:pt x="1147" y="482"/>
                </a:lnTo>
                <a:lnTo>
                  <a:pt x="1145" y="489"/>
                </a:lnTo>
                <a:lnTo>
                  <a:pt x="1144" y="495"/>
                </a:lnTo>
                <a:lnTo>
                  <a:pt x="1145" y="501"/>
                </a:lnTo>
                <a:lnTo>
                  <a:pt x="1147" y="509"/>
                </a:lnTo>
                <a:lnTo>
                  <a:pt x="1149" y="514"/>
                </a:lnTo>
                <a:lnTo>
                  <a:pt x="1151" y="517"/>
                </a:lnTo>
                <a:lnTo>
                  <a:pt x="1153" y="522"/>
                </a:lnTo>
                <a:lnTo>
                  <a:pt x="1158" y="526"/>
                </a:lnTo>
                <a:lnTo>
                  <a:pt x="1160" y="530"/>
                </a:lnTo>
                <a:lnTo>
                  <a:pt x="1164" y="533"/>
                </a:lnTo>
                <a:lnTo>
                  <a:pt x="1168" y="538"/>
                </a:lnTo>
                <a:lnTo>
                  <a:pt x="1172" y="542"/>
                </a:lnTo>
                <a:lnTo>
                  <a:pt x="1178" y="545"/>
                </a:lnTo>
                <a:lnTo>
                  <a:pt x="1182" y="550"/>
                </a:lnTo>
                <a:lnTo>
                  <a:pt x="1187" y="554"/>
                </a:lnTo>
                <a:lnTo>
                  <a:pt x="1192" y="559"/>
                </a:lnTo>
                <a:lnTo>
                  <a:pt x="1199" y="563"/>
                </a:lnTo>
                <a:lnTo>
                  <a:pt x="1205" y="568"/>
                </a:lnTo>
                <a:lnTo>
                  <a:pt x="1210" y="573"/>
                </a:lnTo>
                <a:lnTo>
                  <a:pt x="1217" y="576"/>
                </a:lnTo>
                <a:lnTo>
                  <a:pt x="1222" y="581"/>
                </a:lnTo>
                <a:lnTo>
                  <a:pt x="1221" y="570"/>
                </a:lnTo>
                <a:lnTo>
                  <a:pt x="1219" y="558"/>
                </a:lnTo>
                <a:lnTo>
                  <a:pt x="1217" y="547"/>
                </a:lnTo>
                <a:lnTo>
                  <a:pt x="1215" y="536"/>
                </a:lnTo>
                <a:lnTo>
                  <a:pt x="1214" y="523"/>
                </a:lnTo>
                <a:lnTo>
                  <a:pt x="1211" y="512"/>
                </a:lnTo>
                <a:lnTo>
                  <a:pt x="1210" y="501"/>
                </a:lnTo>
                <a:lnTo>
                  <a:pt x="1207" y="490"/>
                </a:lnTo>
                <a:lnTo>
                  <a:pt x="1206" y="479"/>
                </a:lnTo>
                <a:lnTo>
                  <a:pt x="1203" y="468"/>
                </a:lnTo>
                <a:lnTo>
                  <a:pt x="1202" y="457"/>
                </a:lnTo>
                <a:lnTo>
                  <a:pt x="1199" y="446"/>
                </a:lnTo>
                <a:lnTo>
                  <a:pt x="1198" y="435"/>
                </a:lnTo>
                <a:lnTo>
                  <a:pt x="1195" y="424"/>
                </a:lnTo>
                <a:lnTo>
                  <a:pt x="1194" y="413"/>
                </a:lnTo>
                <a:lnTo>
                  <a:pt x="1191" y="402"/>
                </a:lnTo>
                <a:close/>
                <a:moveTo>
                  <a:pt x="1409" y="1097"/>
                </a:moveTo>
                <a:lnTo>
                  <a:pt x="1402" y="1096"/>
                </a:lnTo>
                <a:lnTo>
                  <a:pt x="1394" y="1095"/>
                </a:lnTo>
                <a:lnTo>
                  <a:pt x="1387" y="1093"/>
                </a:lnTo>
                <a:lnTo>
                  <a:pt x="1379" y="1093"/>
                </a:lnTo>
                <a:lnTo>
                  <a:pt x="1371" y="1092"/>
                </a:lnTo>
                <a:lnTo>
                  <a:pt x="1363" y="1092"/>
                </a:lnTo>
                <a:lnTo>
                  <a:pt x="1355" y="1092"/>
                </a:lnTo>
                <a:lnTo>
                  <a:pt x="1347" y="1091"/>
                </a:lnTo>
                <a:lnTo>
                  <a:pt x="1339" y="1091"/>
                </a:lnTo>
                <a:lnTo>
                  <a:pt x="1331" y="1091"/>
                </a:lnTo>
                <a:lnTo>
                  <a:pt x="1323" y="1091"/>
                </a:lnTo>
                <a:lnTo>
                  <a:pt x="1313" y="1092"/>
                </a:lnTo>
                <a:lnTo>
                  <a:pt x="1305" y="1092"/>
                </a:lnTo>
                <a:lnTo>
                  <a:pt x="1297" y="1093"/>
                </a:lnTo>
                <a:lnTo>
                  <a:pt x="1289" y="1093"/>
                </a:lnTo>
                <a:lnTo>
                  <a:pt x="1280" y="1095"/>
                </a:lnTo>
                <a:lnTo>
                  <a:pt x="1283" y="1098"/>
                </a:lnTo>
                <a:lnTo>
                  <a:pt x="1284" y="1103"/>
                </a:lnTo>
                <a:lnTo>
                  <a:pt x="1285" y="1107"/>
                </a:lnTo>
                <a:lnTo>
                  <a:pt x="1287" y="1111"/>
                </a:lnTo>
                <a:lnTo>
                  <a:pt x="1288" y="1113"/>
                </a:lnTo>
                <a:lnTo>
                  <a:pt x="1289" y="1117"/>
                </a:lnTo>
                <a:lnTo>
                  <a:pt x="1291" y="1119"/>
                </a:lnTo>
                <a:lnTo>
                  <a:pt x="1291" y="1123"/>
                </a:lnTo>
                <a:lnTo>
                  <a:pt x="1292" y="1125"/>
                </a:lnTo>
                <a:lnTo>
                  <a:pt x="1292" y="1129"/>
                </a:lnTo>
                <a:lnTo>
                  <a:pt x="1293" y="1132"/>
                </a:lnTo>
                <a:lnTo>
                  <a:pt x="1293" y="1135"/>
                </a:lnTo>
                <a:lnTo>
                  <a:pt x="1293" y="1138"/>
                </a:lnTo>
                <a:lnTo>
                  <a:pt x="1293" y="1141"/>
                </a:lnTo>
                <a:lnTo>
                  <a:pt x="1293" y="1144"/>
                </a:lnTo>
                <a:lnTo>
                  <a:pt x="1293" y="1148"/>
                </a:lnTo>
                <a:lnTo>
                  <a:pt x="1293" y="1150"/>
                </a:lnTo>
                <a:lnTo>
                  <a:pt x="1293" y="1152"/>
                </a:lnTo>
                <a:lnTo>
                  <a:pt x="1292" y="1156"/>
                </a:lnTo>
                <a:lnTo>
                  <a:pt x="1291" y="1160"/>
                </a:lnTo>
                <a:lnTo>
                  <a:pt x="1289" y="1163"/>
                </a:lnTo>
                <a:lnTo>
                  <a:pt x="1288" y="1167"/>
                </a:lnTo>
                <a:lnTo>
                  <a:pt x="1285" y="1171"/>
                </a:lnTo>
                <a:lnTo>
                  <a:pt x="1283" y="1175"/>
                </a:lnTo>
                <a:lnTo>
                  <a:pt x="1280" y="1178"/>
                </a:lnTo>
                <a:lnTo>
                  <a:pt x="1277" y="1182"/>
                </a:lnTo>
                <a:lnTo>
                  <a:pt x="1273" y="1186"/>
                </a:lnTo>
                <a:lnTo>
                  <a:pt x="1269" y="1188"/>
                </a:lnTo>
                <a:lnTo>
                  <a:pt x="1265" y="1191"/>
                </a:lnTo>
                <a:lnTo>
                  <a:pt x="1260" y="1193"/>
                </a:lnTo>
                <a:lnTo>
                  <a:pt x="1254" y="1194"/>
                </a:lnTo>
                <a:lnTo>
                  <a:pt x="1249" y="1194"/>
                </a:lnTo>
                <a:lnTo>
                  <a:pt x="1246" y="1194"/>
                </a:lnTo>
                <a:lnTo>
                  <a:pt x="1242" y="1194"/>
                </a:lnTo>
                <a:lnTo>
                  <a:pt x="1238" y="1193"/>
                </a:lnTo>
                <a:lnTo>
                  <a:pt x="1236" y="1193"/>
                </a:lnTo>
                <a:lnTo>
                  <a:pt x="1231" y="1192"/>
                </a:lnTo>
                <a:lnTo>
                  <a:pt x="1227" y="1191"/>
                </a:lnTo>
                <a:lnTo>
                  <a:pt x="1225" y="1189"/>
                </a:lnTo>
                <a:lnTo>
                  <a:pt x="1221" y="1187"/>
                </a:lnTo>
                <a:lnTo>
                  <a:pt x="1217" y="1186"/>
                </a:lnTo>
                <a:lnTo>
                  <a:pt x="1213" y="1183"/>
                </a:lnTo>
                <a:lnTo>
                  <a:pt x="1209" y="1181"/>
                </a:lnTo>
                <a:lnTo>
                  <a:pt x="1206" y="1179"/>
                </a:lnTo>
                <a:lnTo>
                  <a:pt x="1202" y="1177"/>
                </a:lnTo>
                <a:lnTo>
                  <a:pt x="1198" y="1173"/>
                </a:lnTo>
                <a:lnTo>
                  <a:pt x="1195" y="1171"/>
                </a:lnTo>
                <a:lnTo>
                  <a:pt x="1191" y="1168"/>
                </a:lnTo>
                <a:lnTo>
                  <a:pt x="1188" y="1177"/>
                </a:lnTo>
                <a:lnTo>
                  <a:pt x="1184" y="1187"/>
                </a:lnTo>
                <a:lnTo>
                  <a:pt x="1182" y="1195"/>
                </a:lnTo>
                <a:lnTo>
                  <a:pt x="1178" y="1204"/>
                </a:lnTo>
                <a:lnTo>
                  <a:pt x="1174" y="1213"/>
                </a:lnTo>
                <a:lnTo>
                  <a:pt x="1170" y="1221"/>
                </a:lnTo>
                <a:lnTo>
                  <a:pt x="1166" y="1229"/>
                </a:lnTo>
                <a:lnTo>
                  <a:pt x="1162" y="1237"/>
                </a:lnTo>
                <a:lnTo>
                  <a:pt x="1158" y="1245"/>
                </a:lnTo>
                <a:lnTo>
                  <a:pt x="1153" y="1253"/>
                </a:lnTo>
                <a:lnTo>
                  <a:pt x="1149" y="1261"/>
                </a:lnTo>
                <a:lnTo>
                  <a:pt x="1145" y="1268"/>
                </a:lnTo>
                <a:lnTo>
                  <a:pt x="1141" y="1277"/>
                </a:lnTo>
                <a:lnTo>
                  <a:pt x="1137" y="1284"/>
                </a:lnTo>
                <a:lnTo>
                  <a:pt x="1135" y="1292"/>
                </a:lnTo>
                <a:lnTo>
                  <a:pt x="1132" y="1300"/>
                </a:lnTo>
                <a:lnTo>
                  <a:pt x="1131" y="1304"/>
                </a:lnTo>
                <a:lnTo>
                  <a:pt x="1131" y="1307"/>
                </a:lnTo>
                <a:lnTo>
                  <a:pt x="1132" y="1310"/>
                </a:lnTo>
                <a:lnTo>
                  <a:pt x="1133" y="1313"/>
                </a:lnTo>
                <a:lnTo>
                  <a:pt x="1136" y="1317"/>
                </a:lnTo>
                <a:lnTo>
                  <a:pt x="1139" y="1320"/>
                </a:lnTo>
                <a:lnTo>
                  <a:pt x="1141" y="1322"/>
                </a:lnTo>
                <a:lnTo>
                  <a:pt x="1145" y="1324"/>
                </a:lnTo>
                <a:lnTo>
                  <a:pt x="1149" y="1327"/>
                </a:lnTo>
                <a:lnTo>
                  <a:pt x="1153" y="1328"/>
                </a:lnTo>
                <a:lnTo>
                  <a:pt x="1158" y="1329"/>
                </a:lnTo>
                <a:lnTo>
                  <a:pt x="1163" y="1331"/>
                </a:lnTo>
                <a:lnTo>
                  <a:pt x="1167" y="1331"/>
                </a:lnTo>
                <a:lnTo>
                  <a:pt x="1171" y="1329"/>
                </a:lnTo>
                <a:lnTo>
                  <a:pt x="1175" y="1328"/>
                </a:lnTo>
                <a:lnTo>
                  <a:pt x="1178" y="1327"/>
                </a:lnTo>
                <a:lnTo>
                  <a:pt x="1182" y="1323"/>
                </a:lnTo>
                <a:lnTo>
                  <a:pt x="1186" y="1320"/>
                </a:lnTo>
                <a:lnTo>
                  <a:pt x="1190" y="1315"/>
                </a:lnTo>
                <a:lnTo>
                  <a:pt x="1194" y="1311"/>
                </a:lnTo>
                <a:lnTo>
                  <a:pt x="1198" y="1306"/>
                </a:lnTo>
                <a:lnTo>
                  <a:pt x="1202" y="1300"/>
                </a:lnTo>
                <a:lnTo>
                  <a:pt x="1205" y="1295"/>
                </a:lnTo>
                <a:lnTo>
                  <a:pt x="1209" y="1289"/>
                </a:lnTo>
                <a:lnTo>
                  <a:pt x="1213" y="1284"/>
                </a:lnTo>
                <a:lnTo>
                  <a:pt x="1217" y="1278"/>
                </a:lnTo>
                <a:lnTo>
                  <a:pt x="1222" y="1272"/>
                </a:lnTo>
                <a:lnTo>
                  <a:pt x="1226" y="1265"/>
                </a:lnTo>
                <a:lnTo>
                  <a:pt x="1231" y="1259"/>
                </a:lnTo>
                <a:lnTo>
                  <a:pt x="1236" y="1253"/>
                </a:lnTo>
                <a:lnTo>
                  <a:pt x="1241" y="1247"/>
                </a:lnTo>
                <a:lnTo>
                  <a:pt x="1248" y="1241"/>
                </a:lnTo>
                <a:lnTo>
                  <a:pt x="1257" y="1231"/>
                </a:lnTo>
                <a:lnTo>
                  <a:pt x="1269" y="1222"/>
                </a:lnTo>
                <a:lnTo>
                  <a:pt x="1281" y="1214"/>
                </a:lnTo>
                <a:lnTo>
                  <a:pt x="1295" y="1205"/>
                </a:lnTo>
                <a:lnTo>
                  <a:pt x="1308" y="1198"/>
                </a:lnTo>
                <a:lnTo>
                  <a:pt x="1322" y="1191"/>
                </a:lnTo>
                <a:lnTo>
                  <a:pt x="1335" y="1183"/>
                </a:lnTo>
                <a:lnTo>
                  <a:pt x="1347" y="1177"/>
                </a:lnTo>
                <a:lnTo>
                  <a:pt x="1359" y="1170"/>
                </a:lnTo>
                <a:lnTo>
                  <a:pt x="1371" y="1163"/>
                </a:lnTo>
                <a:lnTo>
                  <a:pt x="1382" y="1157"/>
                </a:lnTo>
                <a:lnTo>
                  <a:pt x="1390" y="1152"/>
                </a:lnTo>
                <a:lnTo>
                  <a:pt x="1398" y="1146"/>
                </a:lnTo>
                <a:lnTo>
                  <a:pt x="1404" y="1141"/>
                </a:lnTo>
                <a:lnTo>
                  <a:pt x="1408" y="1136"/>
                </a:lnTo>
                <a:lnTo>
                  <a:pt x="1409" y="1132"/>
                </a:lnTo>
                <a:lnTo>
                  <a:pt x="1409" y="1129"/>
                </a:lnTo>
                <a:lnTo>
                  <a:pt x="1409" y="1128"/>
                </a:lnTo>
                <a:lnTo>
                  <a:pt x="1409" y="1125"/>
                </a:lnTo>
                <a:lnTo>
                  <a:pt x="1409" y="1123"/>
                </a:lnTo>
                <a:lnTo>
                  <a:pt x="1409" y="1122"/>
                </a:lnTo>
                <a:lnTo>
                  <a:pt x="1409" y="1119"/>
                </a:lnTo>
                <a:lnTo>
                  <a:pt x="1409" y="1117"/>
                </a:lnTo>
                <a:lnTo>
                  <a:pt x="1409" y="1114"/>
                </a:lnTo>
                <a:lnTo>
                  <a:pt x="1409" y="1113"/>
                </a:lnTo>
                <a:lnTo>
                  <a:pt x="1409" y="1111"/>
                </a:lnTo>
                <a:lnTo>
                  <a:pt x="1409" y="1108"/>
                </a:lnTo>
                <a:lnTo>
                  <a:pt x="1409" y="1106"/>
                </a:lnTo>
                <a:lnTo>
                  <a:pt x="1409" y="1103"/>
                </a:lnTo>
                <a:lnTo>
                  <a:pt x="1409" y="1102"/>
                </a:lnTo>
                <a:lnTo>
                  <a:pt x="1409" y="1100"/>
                </a:lnTo>
                <a:lnTo>
                  <a:pt x="1409" y="1097"/>
                </a:lnTo>
                <a:close/>
                <a:moveTo>
                  <a:pt x="1207" y="1109"/>
                </a:moveTo>
                <a:lnTo>
                  <a:pt x="1207" y="1112"/>
                </a:lnTo>
                <a:lnTo>
                  <a:pt x="1209" y="1116"/>
                </a:lnTo>
                <a:lnTo>
                  <a:pt x="1210" y="1118"/>
                </a:lnTo>
                <a:lnTo>
                  <a:pt x="1213" y="1122"/>
                </a:lnTo>
                <a:lnTo>
                  <a:pt x="1215" y="1127"/>
                </a:lnTo>
                <a:lnTo>
                  <a:pt x="1219" y="1130"/>
                </a:lnTo>
                <a:lnTo>
                  <a:pt x="1223" y="1134"/>
                </a:lnTo>
                <a:lnTo>
                  <a:pt x="1226" y="1136"/>
                </a:lnTo>
                <a:lnTo>
                  <a:pt x="1230" y="1140"/>
                </a:lnTo>
                <a:lnTo>
                  <a:pt x="1234" y="1144"/>
                </a:lnTo>
                <a:lnTo>
                  <a:pt x="1238" y="1146"/>
                </a:lnTo>
                <a:lnTo>
                  <a:pt x="1242" y="1148"/>
                </a:lnTo>
                <a:lnTo>
                  <a:pt x="1245" y="1150"/>
                </a:lnTo>
                <a:lnTo>
                  <a:pt x="1248" y="1150"/>
                </a:lnTo>
                <a:lnTo>
                  <a:pt x="1250" y="1150"/>
                </a:lnTo>
                <a:lnTo>
                  <a:pt x="1252" y="1150"/>
                </a:lnTo>
                <a:lnTo>
                  <a:pt x="1253" y="1149"/>
                </a:lnTo>
                <a:lnTo>
                  <a:pt x="1254" y="1146"/>
                </a:lnTo>
                <a:lnTo>
                  <a:pt x="1256" y="1145"/>
                </a:lnTo>
                <a:lnTo>
                  <a:pt x="1256" y="1144"/>
                </a:lnTo>
                <a:lnTo>
                  <a:pt x="1256" y="1143"/>
                </a:lnTo>
                <a:lnTo>
                  <a:pt x="1256" y="1141"/>
                </a:lnTo>
                <a:lnTo>
                  <a:pt x="1256" y="1140"/>
                </a:lnTo>
                <a:lnTo>
                  <a:pt x="1256" y="1139"/>
                </a:lnTo>
                <a:lnTo>
                  <a:pt x="1256" y="1138"/>
                </a:lnTo>
                <a:lnTo>
                  <a:pt x="1256" y="1136"/>
                </a:lnTo>
                <a:lnTo>
                  <a:pt x="1254" y="1135"/>
                </a:lnTo>
                <a:lnTo>
                  <a:pt x="1253" y="1133"/>
                </a:lnTo>
                <a:lnTo>
                  <a:pt x="1253" y="1132"/>
                </a:lnTo>
                <a:lnTo>
                  <a:pt x="1252" y="1130"/>
                </a:lnTo>
                <a:lnTo>
                  <a:pt x="1250" y="1129"/>
                </a:lnTo>
                <a:lnTo>
                  <a:pt x="1249" y="1128"/>
                </a:lnTo>
                <a:lnTo>
                  <a:pt x="1248" y="1124"/>
                </a:lnTo>
                <a:lnTo>
                  <a:pt x="1245" y="1122"/>
                </a:lnTo>
                <a:lnTo>
                  <a:pt x="1242" y="1119"/>
                </a:lnTo>
                <a:lnTo>
                  <a:pt x="1240" y="1117"/>
                </a:lnTo>
                <a:lnTo>
                  <a:pt x="1237" y="1114"/>
                </a:lnTo>
                <a:lnTo>
                  <a:pt x="1234" y="1112"/>
                </a:lnTo>
                <a:lnTo>
                  <a:pt x="1231" y="1109"/>
                </a:lnTo>
                <a:lnTo>
                  <a:pt x="1229" y="1108"/>
                </a:lnTo>
                <a:lnTo>
                  <a:pt x="1226" y="1106"/>
                </a:lnTo>
                <a:lnTo>
                  <a:pt x="1223" y="1105"/>
                </a:lnTo>
                <a:lnTo>
                  <a:pt x="1221" y="1105"/>
                </a:lnTo>
                <a:lnTo>
                  <a:pt x="1218" y="1105"/>
                </a:lnTo>
                <a:lnTo>
                  <a:pt x="1215" y="1105"/>
                </a:lnTo>
                <a:lnTo>
                  <a:pt x="1213" y="1106"/>
                </a:lnTo>
                <a:lnTo>
                  <a:pt x="1210" y="1107"/>
                </a:lnTo>
                <a:lnTo>
                  <a:pt x="1207" y="1109"/>
                </a:lnTo>
                <a:close/>
                <a:moveTo>
                  <a:pt x="1511" y="1365"/>
                </a:moveTo>
                <a:lnTo>
                  <a:pt x="1506" y="1366"/>
                </a:lnTo>
                <a:lnTo>
                  <a:pt x="1500" y="1366"/>
                </a:lnTo>
                <a:lnTo>
                  <a:pt x="1495" y="1366"/>
                </a:lnTo>
                <a:lnTo>
                  <a:pt x="1490" y="1365"/>
                </a:lnTo>
                <a:lnTo>
                  <a:pt x="1484" y="1364"/>
                </a:lnTo>
                <a:lnTo>
                  <a:pt x="1480" y="1363"/>
                </a:lnTo>
                <a:lnTo>
                  <a:pt x="1476" y="1360"/>
                </a:lnTo>
                <a:lnTo>
                  <a:pt x="1472" y="1358"/>
                </a:lnTo>
                <a:lnTo>
                  <a:pt x="1468" y="1354"/>
                </a:lnTo>
                <a:lnTo>
                  <a:pt x="1465" y="1350"/>
                </a:lnTo>
                <a:lnTo>
                  <a:pt x="1461" y="1347"/>
                </a:lnTo>
                <a:lnTo>
                  <a:pt x="1459" y="1342"/>
                </a:lnTo>
                <a:lnTo>
                  <a:pt x="1455" y="1335"/>
                </a:lnTo>
                <a:lnTo>
                  <a:pt x="1452" y="1329"/>
                </a:lnTo>
                <a:lnTo>
                  <a:pt x="1448" y="1323"/>
                </a:lnTo>
                <a:lnTo>
                  <a:pt x="1445" y="1316"/>
                </a:lnTo>
                <a:lnTo>
                  <a:pt x="1444" y="1323"/>
                </a:lnTo>
                <a:lnTo>
                  <a:pt x="1443" y="1331"/>
                </a:lnTo>
                <a:lnTo>
                  <a:pt x="1440" y="1337"/>
                </a:lnTo>
                <a:lnTo>
                  <a:pt x="1437" y="1344"/>
                </a:lnTo>
                <a:lnTo>
                  <a:pt x="1434" y="1351"/>
                </a:lnTo>
                <a:lnTo>
                  <a:pt x="1430" y="1358"/>
                </a:lnTo>
                <a:lnTo>
                  <a:pt x="1428" y="1364"/>
                </a:lnTo>
                <a:lnTo>
                  <a:pt x="1422" y="1370"/>
                </a:lnTo>
                <a:lnTo>
                  <a:pt x="1418" y="1375"/>
                </a:lnTo>
                <a:lnTo>
                  <a:pt x="1413" y="1378"/>
                </a:lnTo>
                <a:lnTo>
                  <a:pt x="1408" y="1382"/>
                </a:lnTo>
                <a:lnTo>
                  <a:pt x="1402" y="1386"/>
                </a:lnTo>
                <a:lnTo>
                  <a:pt x="1395" y="1388"/>
                </a:lnTo>
                <a:lnTo>
                  <a:pt x="1390" y="1388"/>
                </a:lnTo>
                <a:lnTo>
                  <a:pt x="1383" y="1388"/>
                </a:lnTo>
                <a:lnTo>
                  <a:pt x="1377" y="1387"/>
                </a:lnTo>
                <a:lnTo>
                  <a:pt x="1371" y="1386"/>
                </a:lnTo>
                <a:lnTo>
                  <a:pt x="1367" y="1385"/>
                </a:lnTo>
                <a:lnTo>
                  <a:pt x="1363" y="1383"/>
                </a:lnTo>
                <a:lnTo>
                  <a:pt x="1359" y="1381"/>
                </a:lnTo>
                <a:lnTo>
                  <a:pt x="1355" y="1380"/>
                </a:lnTo>
                <a:lnTo>
                  <a:pt x="1352" y="1377"/>
                </a:lnTo>
                <a:lnTo>
                  <a:pt x="1350" y="1375"/>
                </a:lnTo>
                <a:lnTo>
                  <a:pt x="1347" y="1372"/>
                </a:lnTo>
                <a:lnTo>
                  <a:pt x="1346" y="1370"/>
                </a:lnTo>
                <a:lnTo>
                  <a:pt x="1343" y="1367"/>
                </a:lnTo>
                <a:lnTo>
                  <a:pt x="1342" y="1364"/>
                </a:lnTo>
                <a:lnTo>
                  <a:pt x="1340" y="1360"/>
                </a:lnTo>
                <a:lnTo>
                  <a:pt x="1339" y="1355"/>
                </a:lnTo>
                <a:lnTo>
                  <a:pt x="1338" y="1350"/>
                </a:lnTo>
                <a:lnTo>
                  <a:pt x="1336" y="1345"/>
                </a:lnTo>
                <a:lnTo>
                  <a:pt x="1336" y="1339"/>
                </a:lnTo>
                <a:lnTo>
                  <a:pt x="1335" y="1335"/>
                </a:lnTo>
                <a:lnTo>
                  <a:pt x="1335" y="1331"/>
                </a:lnTo>
                <a:lnTo>
                  <a:pt x="1335" y="1328"/>
                </a:lnTo>
                <a:lnTo>
                  <a:pt x="1335" y="1324"/>
                </a:lnTo>
                <a:lnTo>
                  <a:pt x="1335" y="1321"/>
                </a:lnTo>
                <a:lnTo>
                  <a:pt x="1335" y="1317"/>
                </a:lnTo>
                <a:lnTo>
                  <a:pt x="1335" y="1313"/>
                </a:lnTo>
                <a:lnTo>
                  <a:pt x="1336" y="1311"/>
                </a:lnTo>
                <a:lnTo>
                  <a:pt x="1336" y="1307"/>
                </a:lnTo>
                <a:lnTo>
                  <a:pt x="1336" y="1304"/>
                </a:lnTo>
                <a:lnTo>
                  <a:pt x="1336" y="1301"/>
                </a:lnTo>
                <a:lnTo>
                  <a:pt x="1336" y="1297"/>
                </a:lnTo>
                <a:lnTo>
                  <a:pt x="1336" y="1294"/>
                </a:lnTo>
                <a:lnTo>
                  <a:pt x="1336" y="1290"/>
                </a:lnTo>
                <a:lnTo>
                  <a:pt x="1336" y="1288"/>
                </a:lnTo>
                <a:lnTo>
                  <a:pt x="1336" y="1284"/>
                </a:lnTo>
                <a:lnTo>
                  <a:pt x="1330" y="1286"/>
                </a:lnTo>
                <a:lnTo>
                  <a:pt x="1324" y="1291"/>
                </a:lnTo>
                <a:lnTo>
                  <a:pt x="1320" y="1299"/>
                </a:lnTo>
                <a:lnTo>
                  <a:pt x="1316" y="1306"/>
                </a:lnTo>
                <a:lnTo>
                  <a:pt x="1313" y="1315"/>
                </a:lnTo>
                <a:lnTo>
                  <a:pt x="1311" y="1324"/>
                </a:lnTo>
                <a:lnTo>
                  <a:pt x="1308" y="1335"/>
                </a:lnTo>
                <a:lnTo>
                  <a:pt x="1307" y="1347"/>
                </a:lnTo>
                <a:lnTo>
                  <a:pt x="1304" y="1358"/>
                </a:lnTo>
                <a:lnTo>
                  <a:pt x="1303" y="1369"/>
                </a:lnTo>
                <a:lnTo>
                  <a:pt x="1300" y="1380"/>
                </a:lnTo>
                <a:lnTo>
                  <a:pt x="1299" y="1390"/>
                </a:lnTo>
                <a:lnTo>
                  <a:pt x="1295" y="1399"/>
                </a:lnTo>
                <a:lnTo>
                  <a:pt x="1292" y="1408"/>
                </a:lnTo>
                <a:lnTo>
                  <a:pt x="1288" y="1414"/>
                </a:lnTo>
                <a:lnTo>
                  <a:pt x="1283" y="1420"/>
                </a:lnTo>
                <a:lnTo>
                  <a:pt x="1280" y="1421"/>
                </a:lnTo>
                <a:lnTo>
                  <a:pt x="1277" y="1424"/>
                </a:lnTo>
                <a:lnTo>
                  <a:pt x="1273" y="1425"/>
                </a:lnTo>
                <a:lnTo>
                  <a:pt x="1270" y="1426"/>
                </a:lnTo>
                <a:lnTo>
                  <a:pt x="1268" y="1426"/>
                </a:lnTo>
                <a:lnTo>
                  <a:pt x="1265" y="1426"/>
                </a:lnTo>
                <a:lnTo>
                  <a:pt x="1261" y="1426"/>
                </a:lnTo>
                <a:lnTo>
                  <a:pt x="1258" y="1426"/>
                </a:lnTo>
                <a:lnTo>
                  <a:pt x="1256" y="1426"/>
                </a:lnTo>
                <a:lnTo>
                  <a:pt x="1252" y="1425"/>
                </a:lnTo>
                <a:lnTo>
                  <a:pt x="1249" y="1424"/>
                </a:lnTo>
                <a:lnTo>
                  <a:pt x="1246" y="1424"/>
                </a:lnTo>
                <a:lnTo>
                  <a:pt x="1244" y="1423"/>
                </a:lnTo>
                <a:lnTo>
                  <a:pt x="1241" y="1420"/>
                </a:lnTo>
                <a:lnTo>
                  <a:pt x="1238" y="1419"/>
                </a:lnTo>
                <a:lnTo>
                  <a:pt x="1236" y="1418"/>
                </a:lnTo>
                <a:lnTo>
                  <a:pt x="1233" y="1415"/>
                </a:lnTo>
                <a:lnTo>
                  <a:pt x="1229" y="1412"/>
                </a:lnTo>
                <a:lnTo>
                  <a:pt x="1226" y="1408"/>
                </a:lnTo>
                <a:lnTo>
                  <a:pt x="1225" y="1404"/>
                </a:lnTo>
                <a:lnTo>
                  <a:pt x="1222" y="1399"/>
                </a:lnTo>
                <a:lnTo>
                  <a:pt x="1221" y="1396"/>
                </a:lnTo>
                <a:lnTo>
                  <a:pt x="1219" y="1391"/>
                </a:lnTo>
                <a:lnTo>
                  <a:pt x="1218" y="1386"/>
                </a:lnTo>
                <a:lnTo>
                  <a:pt x="1217" y="1380"/>
                </a:lnTo>
                <a:lnTo>
                  <a:pt x="1215" y="1375"/>
                </a:lnTo>
                <a:lnTo>
                  <a:pt x="1214" y="1370"/>
                </a:lnTo>
                <a:lnTo>
                  <a:pt x="1213" y="1364"/>
                </a:lnTo>
                <a:lnTo>
                  <a:pt x="1211" y="1358"/>
                </a:lnTo>
                <a:lnTo>
                  <a:pt x="1209" y="1353"/>
                </a:lnTo>
                <a:lnTo>
                  <a:pt x="1207" y="1347"/>
                </a:lnTo>
                <a:lnTo>
                  <a:pt x="1205" y="1340"/>
                </a:lnTo>
                <a:lnTo>
                  <a:pt x="1202" y="1344"/>
                </a:lnTo>
                <a:lnTo>
                  <a:pt x="1198" y="1349"/>
                </a:lnTo>
                <a:lnTo>
                  <a:pt x="1195" y="1353"/>
                </a:lnTo>
                <a:lnTo>
                  <a:pt x="1191" y="1356"/>
                </a:lnTo>
                <a:lnTo>
                  <a:pt x="1188" y="1360"/>
                </a:lnTo>
                <a:lnTo>
                  <a:pt x="1186" y="1364"/>
                </a:lnTo>
                <a:lnTo>
                  <a:pt x="1182" y="1367"/>
                </a:lnTo>
                <a:lnTo>
                  <a:pt x="1179" y="1371"/>
                </a:lnTo>
                <a:lnTo>
                  <a:pt x="1176" y="1374"/>
                </a:lnTo>
                <a:lnTo>
                  <a:pt x="1174" y="1376"/>
                </a:lnTo>
                <a:lnTo>
                  <a:pt x="1171" y="1378"/>
                </a:lnTo>
                <a:lnTo>
                  <a:pt x="1168" y="1381"/>
                </a:lnTo>
                <a:lnTo>
                  <a:pt x="1166" y="1383"/>
                </a:lnTo>
                <a:lnTo>
                  <a:pt x="1164" y="1385"/>
                </a:lnTo>
                <a:lnTo>
                  <a:pt x="1162" y="1385"/>
                </a:lnTo>
                <a:lnTo>
                  <a:pt x="1160" y="1386"/>
                </a:lnTo>
                <a:lnTo>
                  <a:pt x="1156" y="1386"/>
                </a:lnTo>
                <a:lnTo>
                  <a:pt x="1153" y="1385"/>
                </a:lnTo>
                <a:lnTo>
                  <a:pt x="1149" y="1385"/>
                </a:lnTo>
                <a:lnTo>
                  <a:pt x="1147" y="1383"/>
                </a:lnTo>
                <a:lnTo>
                  <a:pt x="1143" y="1383"/>
                </a:lnTo>
                <a:lnTo>
                  <a:pt x="1140" y="1382"/>
                </a:lnTo>
                <a:lnTo>
                  <a:pt x="1137" y="1381"/>
                </a:lnTo>
                <a:lnTo>
                  <a:pt x="1133" y="1380"/>
                </a:lnTo>
                <a:lnTo>
                  <a:pt x="1131" y="1378"/>
                </a:lnTo>
                <a:lnTo>
                  <a:pt x="1128" y="1376"/>
                </a:lnTo>
                <a:lnTo>
                  <a:pt x="1127" y="1375"/>
                </a:lnTo>
                <a:lnTo>
                  <a:pt x="1124" y="1372"/>
                </a:lnTo>
                <a:lnTo>
                  <a:pt x="1121" y="1370"/>
                </a:lnTo>
                <a:lnTo>
                  <a:pt x="1120" y="1369"/>
                </a:lnTo>
                <a:lnTo>
                  <a:pt x="1117" y="1366"/>
                </a:lnTo>
                <a:lnTo>
                  <a:pt x="1116" y="1363"/>
                </a:lnTo>
                <a:lnTo>
                  <a:pt x="1112" y="1356"/>
                </a:lnTo>
                <a:lnTo>
                  <a:pt x="1109" y="1350"/>
                </a:lnTo>
                <a:lnTo>
                  <a:pt x="1108" y="1343"/>
                </a:lnTo>
                <a:lnTo>
                  <a:pt x="1106" y="1335"/>
                </a:lnTo>
                <a:lnTo>
                  <a:pt x="1105" y="1327"/>
                </a:lnTo>
                <a:lnTo>
                  <a:pt x="1106" y="1318"/>
                </a:lnTo>
                <a:lnTo>
                  <a:pt x="1106" y="1311"/>
                </a:lnTo>
                <a:lnTo>
                  <a:pt x="1108" y="1302"/>
                </a:lnTo>
                <a:lnTo>
                  <a:pt x="1110" y="1294"/>
                </a:lnTo>
                <a:lnTo>
                  <a:pt x="1112" y="1285"/>
                </a:lnTo>
                <a:lnTo>
                  <a:pt x="1115" y="1278"/>
                </a:lnTo>
                <a:lnTo>
                  <a:pt x="1117" y="1269"/>
                </a:lnTo>
                <a:lnTo>
                  <a:pt x="1120" y="1263"/>
                </a:lnTo>
                <a:lnTo>
                  <a:pt x="1124" y="1256"/>
                </a:lnTo>
                <a:lnTo>
                  <a:pt x="1127" y="1251"/>
                </a:lnTo>
                <a:lnTo>
                  <a:pt x="1129" y="1246"/>
                </a:lnTo>
                <a:lnTo>
                  <a:pt x="1121" y="1249"/>
                </a:lnTo>
                <a:lnTo>
                  <a:pt x="1112" y="1256"/>
                </a:lnTo>
                <a:lnTo>
                  <a:pt x="1105" y="1262"/>
                </a:lnTo>
                <a:lnTo>
                  <a:pt x="1097" y="1268"/>
                </a:lnTo>
                <a:lnTo>
                  <a:pt x="1090" y="1274"/>
                </a:lnTo>
                <a:lnTo>
                  <a:pt x="1085" y="1281"/>
                </a:lnTo>
                <a:lnTo>
                  <a:pt x="1080" y="1289"/>
                </a:lnTo>
                <a:lnTo>
                  <a:pt x="1074" y="1296"/>
                </a:lnTo>
                <a:lnTo>
                  <a:pt x="1071" y="1304"/>
                </a:lnTo>
                <a:lnTo>
                  <a:pt x="1067" y="1311"/>
                </a:lnTo>
                <a:lnTo>
                  <a:pt x="1066" y="1318"/>
                </a:lnTo>
                <a:lnTo>
                  <a:pt x="1065" y="1324"/>
                </a:lnTo>
                <a:lnTo>
                  <a:pt x="1066" y="1332"/>
                </a:lnTo>
                <a:lnTo>
                  <a:pt x="1067" y="1339"/>
                </a:lnTo>
                <a:lnTo>
                  <a:pt x="1070" y="1345"/>
                </a:lnTo>
                <a:lnTo>
                  <a:pt x="1074" y="1351"/>
                </a:lnTo>
                <a:lnTo>
                  <a:pt x="1078" y="1356"/>
                </a:lnTo>
                <a:lnTo>
                  <a:pt x="1086" y="1364"/>
                </a:lnTo>
                <a:lnTo>
                  <a:pt x="1096" y="1371"/>
                </a:lnTo>
                <a:lnTo>
                  <a:pt x="1106" y="1380"/>
                </a:lnTo>
                <a:lnTo>
                  <a:pt x="1119" y="1390"/>
                </a:lnTo>
                <a:lnTo>
                  <a:pt x="1133" y="1399"/>
                </a:lnTo>
                <a:lnTo>
                  <a:pt x="1149" y="1409"/>
                </a:lnTo>
                <a:lnTo>
                  <a:pt x="1166" y="1420"/>
                </a:lnTo>
                <a:lnTo>
                  <a:pt x="1183" y="1431"/>
                </a:lnTo>
                <a:lnTo>
                  <a:pt x="1202" y="1441"/>
                </a:lnTo>
                <a:lnTo>
                  <a:pt x="1221" y="1452"/>
                </a:lnTo>
                <a:lnTo>
                  <a:pt x="1241" y="1462"/>
                </a:lnTo>
                <a:lnTo>
                  <a:pt x="1261" y="1472"/>
                </a:lnTo>
                <a:lnTo>
                  <a:pt x="1281" y="1480"/>
                </a:lnTo>
                <a:lnTo>
                  <a:pt x="1303" y="1489"/>
                </a:lnTo>
                <a:lnTo>
                  <a:pt x="1323" y="1498"/>
                </a:lnTo>
                <a:lnTo>
                  <a:pt x="1322" y="1490"/>
                </a:lnTo>
                <a:lnTo>
                  <a:pt x="1322" y="1484"/>
                </a:lnTo>
                <a:lnTo>
                  <a:pt x="1323" y="1477"/>
                </a:lnTo>
                <a:lnTo>
                  <a:pt x="1326" y="1469"/>
                </a:lnTo>
                <a:lnTo>
                  <a:pt x="1327" y="1461"/>
                </a:lnTo>
                <a:lnTo>
                  <a:pt x="1331" y="1453"/>
                </a:lnTo>
                <a:lnTo>
                  <a:pt x="1335" y="1446"/>
                </a:lnTo>
                <a:lnTo>
                  <a:pt x="1339" y="1439"/>
                </a:lnTo>
                <a:lnTo>
                  <a:pt x="1343" y="1431"/>
                </a:lnTo>
                <a:lnTo>
                  <a:pt x="1348" y="1425"/>
                </a:lnTo>
                <a:lnTo>
                  <a:pt x="1352" y="1419"/>
                </a:lnTo>
                <a:lnTo>
                  <a:pt x="1358" y="1414"/>
                </a:lnTo>
                <a:lnTo>
                  <a:pt x="1363" y="1410"/>
                </a:lnTo>
                <a:lnTo>
                  <a:pt x="1369" y="1408"/>
                </a:lnTo>
                <a:lnTo>
                  <a:pt x="1374" y="1406"/>
                </a:lnTo>
                <a:lnTo>
                  <a:pt x="1378" y="1406"/>
                </a:lnTo>
                <a:lnTo>
                  <a:pt x="1382" y="1407"/>
                </a:lnTo>
                <a:lnTo>
                  <a:pt x="1385" y="1407"/>
                </a:lnTo>
                <a:lnTo>
                  <a:pt x="1389" y="1408"/>
                </a:lnTo>
                <a:lnTo>
                  <a:pt x="1391" y="1409"/>
                </a:lnTo>
                <a:lnTo>
                  <a:pt x="1393" y="1410"/>
                </a:lnTo>
                <a:lnTo>
                  <a:pt x="1395" y="1413"/>
                </a:lnTo>
                <a:lnTo>
                  <a:pt x="1397" y="1414"/>
                </a:lnTo>
                <a:lnTo>
                  <a:pt x="1398" y="1417"/>
                </a:lnTo>
                <a:lnTo>
                  <a:pt x="1400" y="1418"/>
                </a:lnTo>
                <a:lnTo>
                  <a:pt x="1401" y="1420"/>
                </a:lnTo>
                <a:lnTo>
                  <a:pt x="1404" y="1421"/>
                </a:lnTo>
                <a:lnTo>
                  <a:pt x="1405" y="1423"/>
                </a:lnTo>
                <a:lnTo>
                  <a:pt x="1406" y="1425"/>
                </a:lnTo>
                <a:lnTo>
                  <a:pt x="1409" y="1426"/>
                </a:lnTo>
                <a:lnTo>
                  <a:pt x="1410" y="1428"/>
                </a:lnTo>
                <a:lnTo>
                  <a:pt x="1414" y="1428"/>
                </a:lnTo>
                <a:lnTo>
                  <a:pt x="1417" y="1429"/>
                </a:lnTo>
                <a:lnTo>
                  <a:pt x="1421" y="1429"/>
                </a:lnTo>
                <a:lnTo>
                  <a:pt x="1425" y="1430"/>
                </a:lnTo>
                <a:lnTo>
                  <a:pt x="1428" y="1430"/>
                </a:lnTo>
                <a:lnTo>
                  <a:pt x="1432" y="1430"/>
                </a:lnTo>
                <a:lnTo>
                  <a:pt x="1434" y="1430"/>
                </a:lnTo>
                <a:lnTo>
                  <a:pt x="1439" y="1430"/>
                </a:lnTo>
                <a:lnTo>
                  <a:pt x="1441" y="1430"/>
                </a:lnTo>
                <a:lnTo>
                  <a:pt x="1444" y="1429"/>
                </a:lnTo>
                <a:lnTo>
                  <a:pt x="1448" y="1429"/>
                </a:lnTo>
                <a:lnTo>
                  <a:pt x="1451" y="1428"/>
                </a:lnTo>
                <a:lnTo>
                  <a:pt x="1455" y="1426"/>
                </a:lnTo>
                <a:lnTo>
                  <a:pt x="1457" y="1426"/>
                </a:lnTo>
                <a:lnTo>
                  <a:pt x="1460" y="1425"/>
                </a:lnTo>
                <a:lnTo>
                  <a:pt x="1464" y="1424"/>
                </a:lnTo>
                <a:lnTo>
                  <a:pt x="1467" y="1421"/>
                </a:lnTo>
                <a:lnTo>
                  <a:pt x="1472" y="1419"/>
                </a:lnTo>
                <a:lnTo>
                  <a:pt x="1476" y="1417"/>
                </a:lnTo>
                <a:lnTo>
                  <a:pt x="1480" y="1414"/>
                </a:lnTo>
                <a:lnTo>
                  <a:pt x="1484" y="1412"/>
                </a:lnTo>
                <a:lnTo>
                  <a:pt x="1488" y="1409"/>
                </a:lnTo>
                <a:lnTo>
                  <a:pt x="1492" y="1407"/>
                </a:lnTo>
                <a:lnTo>
                  <a:pt x="1495" y="1403"/>
                </a:lnTo>
                <a:lnTo>
                  <a:pt x="1498" y="1399"/>
                </a:lnTo>
                <a:lnTo>
                  <a:pt x="1500" y="1396"/>
                </a:lnTo>
                <a:lnTo>
                  <a:pt x="1503" y="1392"/>
                </a:lnTo>
                <a:lnTo>
                  <a:pt x="1504" y="1388"/>
                </a:lnTo>
                <a:lnTo>
                  <a:pt x="1507" y="1385"/>
                </a:lnTo>
                <a:lnTo>
                  <a:pt x="1508" y="1380"/>
                </a:lnTo>
                <a:lnTo>
                  <a:pt x="1510" y="1375"/>
                </a:lnTo>
                <a:lnTo>
                  <a:pt x="1511" y="1370"/>
                </a:lnTo>
                <a:lnTo>
                  <a:pt x="1511" y="1365"/>
                </a:lnTo>
                <a:close/>
                <a:moveTo>
                  <a:pt x="1338" y="1234"/>
                </a:moveTo>
                <a:lnTo>
                  <a:pt x="1330" y="1237"/>
                </a:lnTo>
                <a:lnTo>
                  <a:pt x="1323" y="1241"/>
                </a:lnTo>
                <a:lnTo>
                  <a:pt x="1315" y="1243"/>
                </a:lnTo>
                <a:lnTo>
                  <a:pt x="1308" y="1247"/>
                </a:lnTo>
                <a:lnTo>
                  <a:pt x="1300" y="1251"/>
                </a:lnTo>
                <a:lnTo>
                  <a:pt x="1293" y="1253"/>
                </a:lnTo>
                <a:lnTo>
                  <a:pt x="1287" y="1257"/>
                </a:lnTo>
                <a:lnTo>
                  <a:pt x="1280" y="1259"/>
                </a:lnTo>
                <a:lnTo>
                  <a:pt x="1274" y="1263"/>
                </a:lnTo>
                <a:lnTo>
                  <a:pt x="1268" y="1265"/>
                </a:lnTo>
                <a:lnTo>
                  <a:pt x="1262" y="1269"/>
                </a:lnTo>
                <a:lnTo>
                  <a:pt x="1257" y="1273"/>
                </a:lnTo>
                <a:lnTo>
                  <a:pt x="1252" y="1277"/>
                </a:lnTo>
                <a:lnTo>
                  <a:pt x="1248" y="1280"/>
                </a:lnTo>
                <a:lnTo>
                  <a:pt x="1244" y="1284"/>
                </a:lnTo>
                <a:lnTo>
                  <a:pt x="1241" y="1288"/>
                </a:lnTo>
                <a:lnTo>
                  <a:pt x="1238" y="1290"/>
                </a:lnTo>
                <a:lnTo>
                  <a:pt x="1237" y="1291"/>
                </a:lnTo>
                <a:lnTo>
                  <a:pt x="1236" y="1294"/>
                </a:lnTo>
                <a:lnTo>
                  <a:pt x="1234" y="1295"/>
                </a:lnTo>
                <a:lnTo>
                  <a:pt x="1234" y="1297"/>
                </a:lnTo>
                <a:lnTo>
                  <a:pt x="1233" y="1299"/>
                </a:lnTo>
                <a:lnTo>
                  <a:pt x="1231" y="1301"/>
                </a:lnTo>
                <a:lnTo>
                  <a:pt x="1231" y="1304"/>
                </a:lnTo>
                <a:lnTo>
                  <a:pt x="1230" y="1305"/>
                </a:lnTo>
                <a:lnTo>
                  <a:pt x="1229" y="1307"/>
                </a:lnTo>
                <a:lnTo>
                  <a:pt x="1229" y="1310"/>
                </a:lnTo>
                <a:lnTo>
                  <a:pt x="1227" y="1312"/>
                </a:lnTo>
                <a:lnTo>
                  <a:pt x="1227" y="1315"/>
                </a:lnTo>
                <a:lnTo>
                  <a:pt x="1226" y="1318"/>
                </a:lnTo>
                <a:lnTo>
                  <a:pt x="1226" y="1321"/>
                </a:lnTo>
                <a:lnTo>
                  <a:pt x="1225" y="1324"/>
                </a:lnTo>
                <a:lnTo>
                  <a:pt x="1226" y="1329"/>
                </a:lnTo>
                <a:lnTo>
                  <a:pt x="1226" y="1335"/>
                </a:lnTo>
                <a:lnTo>
                  <a:pt x="1227" y="1340"/>
                </a:lnTo>
                <a:lnTo>
                  <a:pt x="1229" y="1345"/>
                </a:lnTo>
                <a:lnTo>
                  <a:pt x="1230" y="1350"/>
                </a:lnTo>
                <a:lnTo>
                  <a:pt x="1231" y="1355"/>
                </a:lnTo>
                <a:lnTo>
                  <a:pt x="1234" y="1360"/>
                </a:lnTo>
                <a:lnTo>
                  <a:pt x="1236" y="1365"/>
                </a:lnTo>
                <a:lnTo>
                  <a:pt x="1238" y="1369"/>
                </a:lnTo>
                <a:lnTo>
                  <a:pt x="1241" y="1372"/>
                </a:lnTo>
                <a:lnTo>
                  <a:pt x="1245" y="1376"/>
                </a:lnTo>
                <a:lnTo>
                  <a:pt x="1248" y="1378"/>
                </a:lnTo>
                <a:lnTo>
                  <a:pt x="1252" y="1381"/>
                </a:lnTo>
                <a:lnTo>
                  <a:pt x="1256" y="1383"/>
                </a:lnTo>
                <a:lnTo>
                  <a:pt x="1261" y="1385"/>
                </a:lnTo>
                <a:lnTo>
                  <a:pt x="1266" y="1386"/>
                </a:lnTo>
                <a:lnTo>
                  <a:pt x="1273" y="1385"/>
                </a:lnTo>
                <a:lnTo>
                  <a:pt x="1279" y="1383"/>
                </a:lnTo>
                <a:lnTo>
                  <a:pt x="1283" y="1381"/>
                </a:lnTo>
                <a:lnTo>
                  <a:pt x="1285" y="1377"/>
                </a:lnTo>
                <a:lnTo>
                  <a:pt x="1288" y="1374"/>
                </a:lnTo>
                <a:lnTo>
                  <a:pt x="1289" y="1369"/>
                </a:lnTo>
                <a:lnTo>
                  <a:pt x="1291" y="1363"/>
                </a:lnTo>
                <a:lnTo>
                  <a:pt x="1292" y="1356"/>
                </a:lnTo>
                <a:lnTo>
                  <a:pt x="1293" y="1350"/>
                </a:lnTo>
                <a:lnTo>
                  <a:pt x="1293" y="1344"/>
                </a:lnTo>
                <a:lnTo>
                  <a:pt x="1293" y="1337"/>
                </a:lnTo>
                <a:lnTo>
                  <a:pt x="1295" y="1329"/>
                </a:lnTo>
                <a:lnTo>
                  <a:pt x="1296" y="1323"/>
                </a:lnTo>
                <a:lnTo>
                  <a:pt x="1296" y="1316"/>
                </a:lnTo>
                <a:lnTo>
                  <a:pt x="1299" y="1310"/>
                </a:lnTo>
                <a:lnTo>
                  <a:pt x="1300" y="1305"/>
                </a:lnTo>
                <a:lnTo>
                  <a:pt x="1303" y="1299"/>
                </a:lnTo>
                <a:lnTo>
                  <a:pt x="1305" y="1294"/>
                </a:lnTo>
                <a:lnTo>
                  <a:pt x="1307" y="1289"/>
                </a:lnTo>
                <a:lnTo>
                  <a:pt x="1309" y="1284"/>
                </a:lnTo>
                <a:lnTo>
                  <a:pt x="1312" y="1279"/>
                </a:lnTo>
                <a:lnTo>
                  <a:pt x="1313" y="1275"/>
                </a:lnTo>
                <a:lnTo>
                  <a:pt x="1316" y="1270"/>
                </a:lnTo>
                <a:lnTo>
                  <a:pt x="1319" y="1267"/>
                </a:lnTo>
                <a:lnTo>
                  <a:pt x="1320" y="1262"/>
                </a:lnTo>
                <a:lnTo>
                  <a:pt x="1323" y="1258"/>
                </a:lnTo>
                <a:lnTo>
                  <a:pt x="1326" y="1254"/>
                </a:lnTo>
                <a:lnTo>
                  <a:pt x="1327" y="1251"/>
                </a:lnTo>
                <a:lnTo>
                  <a:pt x="1330" y="1246"/>
                </a:lnTo>
                <a:lnTo>
                  <a:pt x="1332" y="1242"/>
                </a:lnTo>
                <a:lnTo>
                  <a:pt x="1335" y="1237"/>
                </a:lnTo>
                <a:lnTo>
                  <a:pt x="1338" y="1234"/>
                </a:lnTo>
                <a:close/>
                <a:moveTo>
                  <a:pt x="855" y="740"/>
                </a:moveTo>
                <a:lnTo>
                  <a:pt x="870" y="738"/>
                </a:lnTo>
                <a:lnTo>
                  <a:pt x="886" y="737"/>
                </a:lnTo>
                <a:lnTo>
                  <a:pt x="902" y="737"/>
                </a:lnTo>
                <a:lnTo>
                  <a:pt x="917" y="738"/>
                </a:lnTo>
                <a:lnTo>
                  <a:pt x="934" y="740"/>
                </a:lnTo>
                <a:lnTo>
                  <a:pt x="950" y="741"/>
                </a:lnTo>
                <a:lnTo>
                  <a:pt x="968" y="743"/>
                </a:lnTo>
                <a:lnTo>
                  <a:pt x="985" y="746"/>
                </a:lnTo>
                <a:lnTo>
                  <a:pt x="1003" y="749"/>
                </a:lnTo>
                <a:lnTo>
                  <a:pt x="1022" y="753"/>
                </a:lnTo>
                <a:lnTo>
                  <a:pt x="1039" y="758"/>
                </a:lnTo>
                <a:lnTo>
                  <a:pt x="1058" y="763"/>
                </a:lnTo>
                <a:lnTo>
                  <a:pt x="1077" y="769"/>
                </a:lnTo>
                <a:lnTo>
                  <a:pt x="1096" y="774"/>
                </a:lnTo>
                <a:lnTo>
                  <a:pt x="1115" y="781"/>
                </a:lnTo>
                <a:lnTo>
                  <a:pt x="1133" y="789"/>
                </a:lnTo>
                <a:lnTo>
                  <a:pt x="1133" y="783"/>
                </a:lnTo>
                <a:lnTo>
                  <a:pt x="1132" y="778"/>
                </a:lnTo>
                <a:lnTo>
                  <a:pt x="1131" y="773"/>
                </a:lnTo>
                <a:lnTo>
                  <a:pt x="1131" y="767"/>
                </a:lnTo>
                <a:lnTo>
                  <a:pt x="1129" y="762"/>
                </a:lnTo>
                <a:lnTo>
                  <a:pt x="1128" y="757"/>
                </a:lnTo>
                <a:lnTo>
                  <a:pt x="1128" y="752"/>
                </a:lnTo>
                <a:lnTo>
                  <a:pt x="1127" y="746"/>
                </a:lnTo>
                <a:lnTo>
                  <a:pt x="1127" y="741"/>
                </a:lnTo>
                <a:lnTo>
                  <a:pt x="1125" y="736"/>
                </a:lnTo>
                <a:lnTo>
                  <a:pt x="1124" y="730"/>
                </a:lnTo>
                <a:lnTo>
                  <a:pt x="1124" y="725"/>
                </a:lnTo>
                <a:lnTo>
                  <a:pt x="1123" y="720"/>
                </a:lnTo>
                <a:lnTo>
                  <a:pt x="1123" y="714"/>
                </a:lnTo>
                <a:lnTo>
                  <a:pt x="1121" y="709"/>
                </a:lnTo>
                <a:lnTo>
                  <a:pt x="1120" y="703"/>
                </a:lnTo>
                <a:lnTo>
                  <a:pt x="1105" y="698"/>
                </a:lnTo>
                <a:lnTo>
                  <a:pt x="1090" y="692"/>
                </a:lnTo>
                <a:lnTo>
                  <a:pt x="1074" y="687"/>
                </a:lnTo>
                <a:lnTo>
                  <a:pt x="1059" y="682"/>
                </a:lnTo>
                <a:lnTo>
                  <a:pt x="1043" y="678"/>
                </a:lnTo>
                <a:lnTo>
                  <a:pt x="1027" y="673"/>
                </a:lnTo>
                <a:lnTo>
                  <a:pt x="1011" y="670"/>
                </a:lnTo>
                <a:lnTo>
                  <a:pt x="995" y="667"/>
                </a:lnTo>
                <a:lnTo>
                  <a:pt x="979" y="663"/>
                </a:lnTo>
                <a:lnTo>
                  <a:pt x="963" y="661"/>
                </a:lnTo>
                <a:lnTo>
                  <a:pt x="946" y="660"/>
                </a:lnTo>
                <a:lnTo>
                  <a:pt x="930" y="659"/>
                </a:lnTo>
                <a:lnTo>
                  <a:pt x="913" y="657"/>
                </a:lnTo>
                <a:lnTo>
                  <a:pt x="897" y="657"/>
                </a:lnTo>
                <a:lnTo>
                  <a:pt x="879" y="657"/>
                </a:lnTo>
                <a:lnTo>
                  <a:pt x="862" y="659"/>
                </a:lnTo>
                <a:lnTo>
                  <a:pt x="817" y="661"/>
                </a:lnTo>
                <a:lnTo>
                  <a:pt x="772" y="666"/>
                </a:lnTo>
                <a:lnTo>
                  <a:pt x="726" y="671"/>
                </a:lnTo>
                <a:lnTo>
                  <a:pt x="680" y="679"/>
                </a:lnTo>
                <a:lnTo>
                  <a:pt x="636" y="688"/>
                </a:lnTo>
                <a:lnTo>
                  <a:pt x="594" y="700"/>
                </a:lnTo>
                <a:lnTo>
                  <a:pt x="553" y="714"/>
                </a:lnTo>
                <a:lnTo>
                  <a:pt x="515" y="730"/>
                </a:lnTo>
                <a:lnTo>
                  <a:pt x="479" y="748"/>
                </a:lnTo>
                <a:lnTo>
                  <a:pt x="446" y="769"/>
                </a:lnTo>
                <a:lnTo>
                  <a:pt x="417" y="792"/>
                </a:lnTo>
                <a:lnTo>
                  <a:pt x="393" y="818"/>
                </a:lnTo>
                <a:lnTo>
                  <a:pt x="372" y="848"/>
                </a:lnTo>
                <a:lnTo>
                  <a:pt x="356" y="880"/>
                </a:lnTo>
                <a:lnTo>
                  <a:pt x="346" y="915"/>
                </a:lnTo>
                <a:lnTo>
                  <a:pt x="341" y="955"/>
                </a:lnTo>
                <a:lnTo>
                  <a:pt x="341" y="957"/>
                </a:lnTo>
                <a:lnTo>
                  <a:pt x="341" y="960"/>
                </a:lnTo>
                <a:lnTo>
                  <a:pt x="341" y="963"/>
                </a:lnTo>
                <a:lnTo>
                  <a:pt x="343" y="966"/>
                </a:lnTo>
                <a:lnTo>
                  <a:pt x="343" y="968"/>
                </a:lnTo>
                <a:lnTo>
                  <a:pt x="343" y="971"/>
                </a:lnTo>
                <a:lnTo>
                  <a:pt x="343" y="973"/>
                </a:lnTo>
                <a:lnTo>
                  <a:pt x="344" y="976"/>
                </a:lnTo>
                <a:lnTo>
                  <a:pt x="344" y="979"/>
                </a:lnTo>
                <a:lnTo>
                  <a:pt x="346" y="982"/>
                </a:lnTo>
                <a:lnTo>
                  <a:pt x="346" y="984"/>
                </a:lnTo>
                <a:lnTo>
                  <a:pt x="347" y="987"/>
                </a:lnTo>
                <a:lnTo>
                  <a:pt x="348" y="989"/>
                </a:lnTo>
                <a:lnTo>
                  <a:pt x="348" y="991"/>
                </a:lnTo>
                <a:lnTo>
                  <a:pt x="350" y="995"/>
                </a:lnTo>
                <a:lnTo>
                  <a:pt x="351" y="998"/>
                </a:lnTo>
                <a:lnTo>
                  <a:pt x="364" y="989"/>
                </a:lnTo>
                <a:lnTo>
                  <a:pt x="376" y="980"/>
                </a:lnTo>
                <a:lnTo>
                  <a:pt x="391" y="973"/>
                </a:lnTo>
                <a:lnTo>
                  <a:pt x="405" y="966"/>
                </a:lnTo>
                <a:lnTo>
                  <a:pt x="418" y="958"/>
                </a:lnTo>
                <a:lnTo>
                  <a:pt x="432" y="951"/>
                </a:lnTo>
                <a:lnTo>
                  <a:pt x="446" y="944"/>
                </a:lnTo>
                <a:lnTo>
                  <a:pt x="460" y="936"/>
                </a:lnTo>
                <a:lnTo>
                  <a:pt x="475" y="930"/>
                </a:lnTo>
                <a:lnTo>
                  <a:pt x="488" y="924"/>
                </a:lnTo>
                <a:lnTo>
                  <a:pt x="503" y="919"/>
                </a:lnTo>
                <a:lnTo>
                  <a:pt x="516" y="913"/>
                </a:lnTo>
                <a:lnTo>
                  <a:pt x="530" y="908"/>
                </a:lnTo>
                <a:lnTo>
                  <a:pt x="544" y="904"/>
                </a:lnTo>
                <a:lnTo>
                  <a:pt x="558" y="899"/>
                </a:lnTo>
                <a:lnTo>
                  <a:pt x="571" y="896"/>
                </a:lnTo>
                <a:lnTo>
                  <a:pt x="578" y="878"/>
                </a:lnTo>
                <a:lnTo>
                  <a:pt x="588" y="861"/>
                </a:lnTo>
                <a:lnTo>
                  <a:pt x="597" y="847"/>
                </a:lnTo>
                <a:lnTo>
                  <a:pt x="608" y="834"/>
                </a:lnTo>
                <a:lnTo>
                  <a:pt x="621" y="822"/>
                </a:lnTo>
                <a:lnTo>
                  <a:pt x="633" y="811"/>
                </a:lnTo>
                <a:lnTo>
                  <a:pt x="648" y="801"/>
                </a:lnTo>
                <a:lnTo>
                  <a:pt x="664" y="792"/>
                </a:lnTo>
                <a:lnTo>
                  <a:pt x="680" y="785"/>
                </a:lnTo>
                <a:lnTo>
                  <a:pt x="696" y="778"/>
                </a:lnTo>
                <a:lnTo>
                  <a:pt x="714" y="772"/>
                </a:lnTo>
                <a:lnTo>
                  <a:pt x="733" y="767"/>
                </a:lnTo>
                <a:lnTo>
                  <a:pt x="752" y="760"/>
                </a:lnTo>
                <a:lnTo>
                  <a:pt x="770" y="756"/>
                </a:lnTo>
                <a:lnTo>
                  <a:pt x="791" y="752"/>
                </a:lnTo>
                <a:lnTo>
                  <a:pt x="811" y="748"/>
                </a:lnTo>
                <a:lnTo>
                  <a:pt x="808" y="745"/>
                </a:lnTo>
                <a:lnTo>
                  <a:pt x="804" y="741"/>
                </a:lnTo>
                <a:lnTo>
                  <a:pt x="801" y="738"/>
                </a:lnTo>
                <a:lnTo>
                  <a:pt x="799" y="735"/>
                </a:lnTo>
                <a:lnTo>
                  <a:pt x="795" y="732"/>
                </a:lnTo>
                <a:lnTo>
                  <a:pt x="792" y="730"/>
                </a:lnTo>
                <a:lnTo>
                  <a:pt x="789" y="729"/>
                </a:lnTo>
                <a:lnTo>
                  <a:pt x="785" y="726"/>
                </a:lnTo>
                <a:lnTo>
                  <a:pt x="782" y="724"/>
                </a:lnTo>
                <a:lnTo>
                  <a:pt x="780" y="722"/>
                </a:lnTo>
                <a:lnTo>
                  <a:pt x="778" y="720"/>
                </a:lnTo>
                <a:lnTo>
                  <a:pt x="776" y="719"/>
                </a:lnTo>
                <a:lnTo>
                  <a:pt x="774" y="716"/>
                </a:lnTo>
                <a:lnTo>
                  <a:pt x="772" y="715"/>
                </a:lnTo>
                <a:lnTo>
                  <a:pt x="770" y="714"/>
                </a:lnTo>
                <a:lnTo>
                  <a:pt x="769" y="713"/>
                </a:lnTo>
                <a:lnTo>
                  <a:pt x="769" y="710"/>
                </a:lnTo>
                <a:lnTo>
                  <a:pt x="770" y="708"/>
                </a:lnTo>
                <a:lnTo>
                  <a:pt x="772" y="705"/>
                </a:lnTo>
                <a:lnTo>
                  <a:pt x="773" y="702"/>
                </a:lnTo>
                <a:lnTo>
                  <a:pt x="776" y="698"/>
                </a:lnTo>
                <a:lnTo>
                  <a:pt x="778" y="695"/>
                </a:lnTo>
                <a:lnTo>
                  <a:pt x="781" y="692"/>
                </a:lnTo>
                <a:lnTo>
                  <a:pt x="784" y="688"/>
                </a:lnTo>
                <a:lnTo>
                  <a:pt x="786" y="686"/>
                </a:lnTo>
                <a:lnTo>
                  <a:pt x="789" y="682"/>
                </a:lnTo>
                <a:lnTo>
                  <a:pt x="791" y="679"/>
                </a:lnTo>
                <a:lnTo>
                  <a:pt x="793" y="677"/>
                </a:lnTo>
                <a:lnTo>
                  <a:pt x="795" y="674"/>
                </a:lnTo>
                <a:lnTo>
                  <a:pt x="796" y="673"/>
                </a:lnTo>
                <a:lnTo>
                  <a:pt x="797" y="673"/>
                </a:lnTo>
                <a:lnTo>
                  <a:pt x="797" y="672"/>
                </a:lnTo>
                <a:lnTo>
                  <a:pt x="803" y="676"/>
                </a:lnTo>
                <a:lnTo>
                  <a:pt x="807" y="678"/>
                </a:lnTo>
                <a:lnTo>
                  <a:pt x="812" y="682"/>
                </a:lnTo>
                <a:lnTo>
                  <a:pt x="816" y="686"/>
                </a:lnTo>
                <a:lnTo>
                  <a:pt x="820" y="689"/>
                </a:lnTo>
                <a:lnTo>
                  <a:pt x="824" y="693"/>
                </a:lnTo>
                <a:lnTo>
                  <a:pt x="828" y="697"/>
                </a:lnTo>
                <a:lnTo>
                  <a:pt x="832" y="700"/>
                </a:lnTo>
                <a:lnTo>
                  <a:pt x="835" y="705"/>
                </a:lnTo>
                <a:lnTo>
                  <a:pt x="839" y="709"/>
                </a:lnTo>
                <a:lnTo>
                  <a:pt x="842" y="714"/>
                </a:lnTo>
                <a:lnTo>
                  <a:pt x="844" y="719"/>
                </a:lnTo>
                <a:lnTo>
                  <a:pt x="848" y="724"/>
                </a:lnTo>
                <a:lnTo>
                  <a:pt x="851" y="729"/>
                </a:lnTo>
                <a:lnTo>
                  <a:pt x="852" y="733"/>
                </a:lnTo>
                <a:lnTo>
                  <a:pt x="855" y="740"/>
                </a:lnTo>
                <a:close/>
                <a:moveTo>
                  <a:pt x="1214" y="864"/>
                </a:moveTo>
                <a:lnTo>
                  <a:pt x="1211" y="862"/>
                </a:lnTo>
                <a:lnTo>
                  <a:pt x="1207" y="861"/>
                </a:lnTo>
                <a:lnTo>
                  <a:pt x="1205" y="860"/>
                </a:lnTo>
                <a:lnTo>
                  <a:pt x="1202" y="859"/>
                </a:lnTo>
                <a:lnTo>
                  <a:pt x="1198" y="858"/>
                </a:lnTo>
                <a:lnTo>
                  <a:pt x="1195" y="856"/>
                </a:lnTo>
                <a:lnTo>
                  <a:pt x="1192" y="854"/>
                </a:lnTo>
                <a:lnTo>
                  <a:pt x="1188" y="853"/>
                </a:lnTo>
                <a:lnTo>
                  <a:pt x="1186" y="851"/>
                </a:lnTo>
                <a:lnTo>
                  <a:pt x="1182" y="850"/>
                </a:lnTo>
                <a:lnTo>
                  <a:pt x="1179" y="849"/>
                </a:lnTo>
                <a:lnTo>
                  <a:pt x="1176" y="847"/>
                </a:lnTo>
                <a:lnTo>
                  <a:pt x="1172" y="845"/>
                </a:lnTo>
                <a:lnTo>
                  <a:pt x="1170" y="844"/>
                </a:lnTo>
                <a:lnTo>
                  <a:pt x="1166" y="843"/>
                </a:lnTo>
                <a:lnTo>
                  <a:pt x="1163" y="842"/>
                </a:lnTo>
                <a:lnTo>
                  <a:pt x="1163" y="843"/>
                </a:lnTo>
                <a:lnTo>
                  <a:pt x="1163" y="844"/>
                </a:lnTo>
                <a:lnTo>
                  <a:pt x="1163" y="845"/>
                </a:lnTo>
                <a:lnTo>
                  <a:pt x="1163" y="847"/>
                </a:lnTo>
                <a:lnTo>
                  <a:pt x="1163" y="849"/>
                </a:lnTo>
                <a:lnTo>
                  <a:pt x="1163" y="850"/>
                </a:lnTo>
                <a:lnTo>
                  <a:pt x="1163" y="851"/>
                </a:lnTo>
                <a:lnTo>
                  <a:pt x="1163" y="853"/>
                </a:lnTo>
                <a:lnTo>
                  <a:pt x="1164" y="854"/>
                </a:lnTo>
                <a:lnTo>
                  <a:pt x="1164" y="856"/>
                </a:lnTo>
                <a:lnTo>
                  <a:pt x="1164" y="858"/>
                </a:lnTo>
                <a:lnTo>
                  <a:pt x="1164" y="859"/>
                </a:lnTo>
                <a:lnTo>
                  <a:pt x="1164" y="860"/>
                </a:lnTo>
                <a:lnTo>
                  <a:pt x="1164" y="861"/>
                </a:lnTo>
                <a:lnTo>
                  <a:pt x="1164" y="862"/>
                </a:lnTo>
                <a:lnTo>
                  <a:pt x="1164" y="864"/>
                </a:lnTo>
                <a:lnTo>
                  <a:pt x="1168" y="864"/>
                </a:lnTo>
                <a:lnTo>
                  <a:pt x="1171" y="864"/>
                </a:lnTo>
                <a:lnTo>
                  <a:pt x="1175" y="864"/>
                </a:lnTo>
                <a:lnTo>
                  <a:pt x="1178" y="865"/>
                </a:lnTo>
                <a:lnTo>
                  <a:pt x="1180" y="865"/>
                </a:lnTo>
                <a:lnTo>
                  <a:pt x="1184" y="865"/>
                </a:lnTo>
                <a:lnTo>
                  <a:pt x="1187" y="865"/>
                </a:lnTo>
                <a:lnTo>
                  <a:pt x="1190" y="865"/>
                </a:lnTo>
                <a:lnTo>
                  <a:pt x="1192" y="865"/>
                </a:lnTo>
                <a:lnTo>
                  <a:pt x="1197" y="865"/>
                </a:lnTo>
                <a:lnTo>
                  <a:pt x="1199" y="865"/>
                </a:lnTo>
                <a:lnTo>
                  <a:pt x="1202" y="865"/>
                </a:lnTo>
                <a:lnTo>
                  <a:pt x="1205" y="864"/>
                </a:lnTo>
                <a:lnTo>
                  <a:pt x="1207" y="864"/>
                </a:lnTo>
                <a:lnTo>
                  <a:pt x="1211" y="864"/>
                </a:lnTo>
                <a:lnTo>
                  <a:pt x="1214" y="864"/>
                </a:lnTo>
                <a:close/>
                <a:moveTo>
                  <a:pt x="823" y="764"/>
                </a:moveTo>
                <a:lnTo>
                  <a:pt x="805" y="767"/>
                </a:lnTo>
                <a:lnTo>
                  <a:pt x="789" y="770"/>
                </a:lnTo>
                <a:lnTo>
                  <a:pt x="773" y="774"/>
                </a:lnTo>
                <a:lnTo>
                  <a:pt x="757" y="778"/>
                </a:lnTo>
                <a:lnTo>
                  <a:pt x="742" y="783"/>
                </a:lnTo>
                <a:lnTo>
                  <a:pt x="727" y="788"/>
                </a:lnTo>
                <a:lnTo>
                  <a:pt x="713" y="794"/>
                </a:lnTo>
                <a:lnTo>
                  <a:pt x="699" y="800"/>
                </a:lnTo>
                <a:lnTo>
                  <a:pt x="687" y="807"/>
                </a:lnTo>
                <a:lnTo>
                  <a:pt x="675" y="816"/>
                </a:lnTo>
                <a:lnTo>
                  <a:pt x="664" y="824"/>
                </a:lnTo>
                <a:lnTo>
                  <a:pt x="653" y="834"/>
                </a:lnTo>
                <a:lnTo>
                  <a:pt x="645" y="845"/>
                </a:lnTo>
                <a:lnTo>
                  <a:pt x="637" y="858"/>
                </a:lnTo>
                <a:lnTo>
                  <a:pt x="632" y="871"/>
                </a:lnTo>
                <a:lnTo>
                  <a:pt x="626" y="886"/>
                </a:lnTo>
                <a:lnTo>
                  <a:pt x="629" y="886"/>
                </a:lnTo>
                <a:lnTo>
                  <a:pt x="633" y="885"/>
                </a:lnTo>
                <a:lnTo>
                  <a:pt x="636" y="885"/>
                </a:lnTo>
                <a:lnTo>
                  <a:pt x="640" y="885"/>
                </a:lnTo>
                <a:lnTo>
                  <a:pt x="643" y="885"/>
                </a:lnTo>
                <a:lnTo>
                  <a:pt x="645" y="885"/>
                </a:lnTo>
                <a:lnTo>
                  <a:pt x="649" y="885"/>
                </a:lnTo>
                <a:lnTo>
                  <a:pt x="652" y="885"/>
                </a:lnTo>
                <a:lnTo>
                  <a:pt x="655" y="886"/>
                </a:lnTo>
                <a:lnTo>
                  <a:pt x="657" y="886"/>
                </a:lnTo>
                <a:lnTo>
                  <a:pt x="661" y="886"/>
                </a:lnTo>
                <a:lnTo>
                  <a:pt x="664" y="886"/>
                </a:lnTo>
                <a:lnTo>
                  <a:pt x="667" y="887"/>
                </a:lnTo>
                <a:lnTo>
                  <a:pt x="670" y="887"/>
                </a:lnTo>
                <a:lnTo>
                  <a:pt x="672" y="887"/>
                </a:lnTo>
                <a:lnTo>
                  <a:pt x="676" y="888"/>
                </a:lnTo>
                <a:lnTo>
                  <a:pt x="684" y="890"/>
                </a:lnTo>
                <a:lnTo>
                  <a:pt x="694" y="892"/>
                </a:lnTo>
                <a:lnTo>
                  <a:pt x="702" y="893"/>
                </a:lnTo>
                <a:lnTo>
                  <a:pt x="710" y="896"/>
                </a:lnTo>
                <a:lnTo>
                  <a:pt x="718" y="898"/>
                </a:lnTo>
                <a:lnTo>
                  <a:pt x="725" y="899"/>
                </a:lnTo>
                <a:lnTo>
                  <a:pt x="731" y="903"/>
                </a:lnTo>
                <a:lnTo>
                  <a:pt x="738" y="905"/>
                </a:lnTo>
                <a:lnTo>
                  <a:pt x="745" y="909"/>
                </a:lnTo>
                <a:lnTo>
                  <a:pt x="752" y="914"/>
                </a:lnTo>
                <a:lnTo>
                  <a:pt x="757" y="919"/>
                </a:lnTo>
                <a:lnTo>
                  <a:pt x="764" y="924"/>
                </a:lnTo>
                <a:lnTo>
                  <a:pt x="769" y="930"/>
                </a:lnTo>
                <a:lnTo>
                  <a:pt x="776" y="937"/>
                </a:lnTo>
                <a:lnTo>
                  <a:pt x="782" y="946"/>
                </a:lnTo>
                <a:lnTo>
                  <a:pt x="789" y="955"/>
                </a:lnTo>
                <a:lnTo>
                  <a:pt x="789" y="950"/>
                </a:lnTo>
                <a:lnTo>
                  <a:pt x="791" y="944"/>
                </a:lnTo>
                <a:lnTo>
                  <a:pt x="791" y="937"/>
                </a:lnTo>
                <a:lnTo>
                  <a:pt x="793" y="931"/>
                </a:lnTo>
                <a:lnTo>
                  <a:pt x="796" y="924"/>
                </a:lnTo>
                <a:lnTo>
                  <a:pt x="799" y="917"/>
                </a:lnTo>
                <a:lnTo>
                  <a:pt x="801" y="910"/>
                </a:lnTo>
                <a:lnTo>
                  <a:pt x="805" y="903"/>
                </a:lnTo>
                <a:lnTo>
                  <a:pt x="809" y="897"/>
                </a:lnTo>
                <a:lnTo>
                  <a:pt x="815" y="891"/>
                </a:lnTo>
                <a:lnTo>
                  <a:pt x="820" y="886"/>
                </a:lnTo>
                <a:lnTo>
                  <a:pt x="825" y="881"/>
                </a:lnTo>
                <a:lnTo>
                  <a:pt x="832" y="876"/>
                </a:lnTo>
                <a:lnTo>
                  <a:pt x="839" y="874"/>
                </a:lnTo>
                <a:lnTo>
                  <a:pt x="846" y="871"/>
                </a:lnTo>
                <a:lnTo>
                  <a:pt x="854" y="870"/>
                </a:lnTo>
                <a:lnTo>
                  <a:pt x="858" y="870"/>
                </a:lnTo>
                <a:lnTo>
                  <a:pt x="862" y="870"/>
                </a:lnTo>
                <a:lnTo>
                  <a:pt x="866" y="872"/>
                </a:lnTo>
                <a:lnTo>
                  <a:pt x="870" y="874"/>
                </a:lnTo>
                <a:lnTo>
                  <a:pt x="873" y="877"/>
                </a:lnTo>
                <a:lnTo>
                  <a:pt x="875" y="880"/>
                </a:lnTo>
                <a:lnTo>
                  <a:pt x="878" y="883"/>
                </a:lnTo>
                <a:lnTo>
                  <a:pt x="881" y="887"/>
                </a:lnTo>
                <a:lnTo>
                  <a:pt x="883" y="891"/>
                </a:lnTo>
                <a:lnTo>
                  <a:pt x="886" y="894"/>
                </a:lnTo>
                <a:lnTo>
                  <a:pt x="889" y="898"/>
                </a:lnTo>
                <a:lnTo>
                  <a:pt x="891" y="902"/>
                </a:lnTo>
                <a:lnTo>
                  <a:pt x="895" y="905"/>
                </a:lnTo>
                <a:lnTo>
                  <a:pt x="898" y="908"/>
                </a:lnTo>
                <a:lnTo>
                  <a:pt x="902" y="910"/>
                </a:lnTo>
                <a:lnTo>
                  <a:pt x="907" y="912"/>
                </a:lnTo>
                <a:lnTo>
                  <a:pt x="916" y="915"/>
                </a:lnTo>
                <a:lnTo>
                  <a:pt x="925" y="917"/>
                </a:lnTo>
                <a:lnTo>
                  <a:pt x="933" y="918"/>
                </a:lnTo>
                <a:lnTo>
                  <a:pt x="941" y="919"/>
                </a:lnTo>
                <a:lnTo>
                  <a:pt x="950" y="919"/>
                </a:lnTo>
                <a:lnTo>
                  <a:pt x="959" y="919"/>
                </a:lnTo>
                <a:lnTo>
                  <a:pt x="967" y="918"/>
                </a:lnTo>
                <a:lnTo>
                  <a:pt x="975" y="915"/>
                </a:lnTo>
                <a:lnTo>
                  <a:pt x="983" y="914"/>
                </a:lnTo>
                <a:lnTo>
                  <a:pt x="989" y="910"/>
                </a:lnTo>
                <a:lnTo>
                  <a:pt x="998" y="907"/>
                </a:lnTo>
                <a:lnTo>
                  <a:pt x="1004" y="903"/>
                </a:lnTo>
                <a:lnTo>
                  <a:pt x="1011" y="898"/>
                </a:lnTo>
                <a:lnTo>
                  <a:pt x="1018" y="893"/>
                </a:lnTo>
                <a:lnTo>
                  <a:pt x="1023" y="888"/>
                </a:lnTo>
                <a:lnTo>
                  <a:pt x="1028" y="882"/>
                </a:lnTo>
                <a:lnTo>
                  <a:pt x="1018" y="880"/>
                </a:lnTo>
                <a:lnTo>
                  <a:pt x="1007" y="877"/>
                </a:lnTo>
                <a:lnTo>
                  <a:pt x="998" y="875"/>
                </a:lnTo>
                <a:lnTo>
                  <a:pt x="989" y="872"/>
                </a:lnTo>
                <a:lnTo>
                  <a:pt x="983" y="871"/>
                </a:lnTo>
                <a:lnTo>
                  <a:pt x="976" y="869"/>
                </a:lnTo>
                <a:lnTo>
                  <a:pt x="969" y="866"/>
                </a:lnTo>
                <a:lnTo>
                  <a:pt x="963" y="865"/>
                </a:lnTo>
                <a:lnTo>
                  <a:pt x="956" y="864"/>
                </a:lnTo>
                <a:lnTo>
                  <a:pt x="949" y="862"/>
                </a:lnTo>
                <a:lnTo>
                  <a:pt x="942" y="862"/>
                </a:lnTo>
                <a:lnTo>
                  <a:pt x="933" y="862"/>
                </a:lnTo>
                <a:lnTo>
                  <a:pt x="924" y="862"/>
                </a:lnTo>
                <a:lnTo>
                  <a:pt x="913" y="864"/>
                </a:lnTo>
                <a:lnTo>
                  <a:pt x="901" y="866"/>
                </a:lnTo>
                <a:lnTo>
                  <a:pt x="887" y="870"/>
                </a:lnTo>
                <a:lnTo>
                  <a:pt x="882" y="851"/>
                </a:lnTo>
                <a:lnTo>
                  <a:pt x="885" y="848"/>
                </a:lnTo>
                <a:lnTo>
                  <a:pt x="887" y="844"/>
                </a:lnTo>
                <a:lnTo>
                  <a:pt x="890" y="842"/>
                </a:lnTo>
                <a:lnTo>
                  <a:pt x="894" y="838"/>
                </a:lnTo>
                <a:lnTo>
                  <a:pt x="898" y="834"/>
                </a:lnTo>
                <a:lnTo>
                  <a:pt x="902" y="832"/>
                </a:lnTo>
                <a:lnTo>
                  <a:pt x="906" y="828"/>
                </a:lnTo>
                <a:lnTo>
                  <a:pt x="912" y="824"/>
                </a:lnTo>
                <a:lnTo>
                  <a:pt x="917" y="822"/>
                </a:lnTo>
                <a:lnTo>
                  <a:pt x="922" y="819"/>
                </a:lnTo>
                <a:lnTo>
                  <a:pt x="928" y="817"/>
                </a:lnTo>
                <a:lnTo>
                  <a:pt x="933" y="816"/>
                </a:lnTo>
                <a:lnTo>
                  <a:pt x="940" y="815"/>
                </a:lnTo>
                <a:lnTo>
                  <a:pt x="945" y="813"/>
                </a:lnTo>
                <a:lnTo>
                  <a:pt x="952" y="812"/>
                </a:lnTo>
                <a:lnTo>
                  <a:pt x="959" y="812"/>
                </a:lnTo>
                <a:lnTo>
                  <a:pt x="972" y="813"/>
                </a:lnTo>
                <a:lnTo>
                  <a:pt x="984" y="816"/>
                </a:lnTo>
                <a:lnTo>
                  <a:pt x="996" y="818"/>
                </a:lnTo>
                <a:lnTo>
                  <a:pt x="1008" y="821"/>
                </a:lnTo>
                <a:lnTo>
                  <a:pt x="1019" y="824"/>
                </a:lnTo>
                <a:lnTo>
                  <a:pt x="1030" y="829"/>
                </a:lnTo>
                <a:lnTo>
                  <a:pt x="1041" y="833"/>
                </a:lnTo>
                <a:lnTo>
                  <a:pt x="1051" y="837"/>
                </a:lnTo>
                <a:lnTo>
                  <a:pt x="1061" y="842"/>
                </a:lnTo>
                <a:lnTo>
                  <a:pt x="1071" y="845"/>
                </a:lnTo>
                <a:lnTo>
                  <a:pt x="1082" y="850"/>
                </a:lnTo>
                <a:lnTo>
                  <a:pt x="1093" y="854"/>
                </a:lnTo>
                <a:lnTo>
                  <a:pt x="1105" y="856"/>
                </a:lnTo>
                <a:lnTo>
                  <a:pt x="1117" y="860"/>
                </a:lnTo>
                <a:lnTo>
                  <a:pt x="1129" y="861"/>
                </a:lnTo>
                <a:lnTo>
                  <a:pt x="1143" y="864"/>
                </a:lnTo>
                <a:lnTo>
                  <a:pt x="1143" y="861"/>
                </a:lnTo>
                <a:lnTo>
                  <a:pt x="1143" y="859"/>
                </a:lnTo>
                <a:lnTo>
                  <a:pt x="1143" y="856"/>
                </a:lnTo>
                <a:lnTo>
                  <a:pt x="1141" y="855"/>
                </a:lnTo>
                <a:lnTo>
                  <a:pt x="1141" y="853"/>
                </a:lnTo>
                <a:lnTo>
                  <a:pt x="1141" y="850"/>
                </a:lnTo>
                <a:lnTo>
                  <a:pt x="1141" y="848"/>
                </a:lnTo>
                <a:lnTo>
                  <a:pt x="1141" y="847"/>
                </a:lnTo>
                <a:lnTo>
                  <a:pt x="1141" y="844"/>
                </a:lnTo>
                <a:lnTo>
                  <a:pt x="1141" y="843"/>
                </a:lnTo>
                <a:lnTo>
                  <a:pt x="1141" y="840"/>
                </a:lnTo>
                <a:lnTo>
                  <a:pt x="1140" y="838"/>
                </a:lnTo>
                <a:lnTo>
                  <a:pt x="1140" y="837"/>
                </a:lnTo>
                <a:lnTo>
                  <a:pt x="1140" y="834"/>
                </a:lnTo>
                <a:lnTo>
                  <a:pt x="1140" y="833"/>
                </a:lnTo>
                <a:lnTo>
                  <a:pt x="1140" y="831"/>
                </a:lnTo>
                <a:lnTo>
                  <a:pt x="1123" y="824"/>
                </a:lnTo>
                <a:lnTo>
                  <a:pt x="1104" y="817"/>
                </a:lnTo>
                <a:lnTo>
                  <a:pt x="1085" y="811"/>
                </a:lnTo>
                <a:lnTo>
                  <a:pt x="1066" y="804"/>
                </a:lnTo>
                <a:lnTo>
                  <a:pt x="1047" y="797"/>
                </a:lnTo>
                <a:lnTo>
                  <a:pt x="1028" y="791"/>
                </a:lnTo>
                <a:lnTo>
                  <a:pt x="1011" y="785"/>
                </a:lnTo>
                <a:lnTo>
                  <a:pt x="992" y="780"/>
                </a:lnTo>
                <a:lnTo>
                  <a:pt x="975" y="775"/>
                </a:lnTo>
                <a:lnTo>
                  <a:pt x="956" y="770"/>
                </a:lnTo>
                <a:lnTo>
                  <a:pt x="938" y="767"/>
                </a:lnTo>
                <a:lnTo>
                  <a:pt x="922" y="763"/>
                </a:lnTo>
                <a:lnTo>
                  <a:pt x="906" y="760"/>
                </a:lnTo>
                <a:lnTo>
                  <a:pt x="891" y="759"/>
                </a:lnTo>
                <a:lnTo>
                  <a:pt x="877" y="758"/>
                </a:lnTo>
                <a:lnTo>
                  <a:pt x="862" y="758"/>
                </a:lnTo>
                <a:lnTo>
                  <a:pt x="863" y="764"/>
                </a:lnTo>
                <a:lnTo>
                  <a:pt x="864" y="770"/>
                </a:lnTo>
                <a:lnTo>
                  <a:pt x="866" y="775"/>
                </a:lnTo>
                <a:lnTo>
                  <a:pt x="866" y="781"/>
                </a:lnTo>
                <a:lnTo>
                  <a:pt x="867" y="788"/>
                </a:lnTo>
                <a:lnTo>
                  <a:pt x="867" y="794"/>
                </a:lnTo>
                <a:lnTo>
                  <a:pt x="867" y="799"/>
                </a:lnTo>
                <a:lnTo>
                  <a:pt x="866" y="805"/>
                </a:lnTo>
                <a:lnTo>
                  <a:pt x="866" y="810"/>
                </a:lnTo>
                <a:lnTo>
                  <a:pt x="864" y="815"/>
                </a:lnTo>
                <a:lnTo>
                  <a:pt x="864" y="819"/>
                </a:lnTo>
                <a:lnTo>
                  <a:pt x="863" y="824"/>
                </a:lnTo>
                <a:lnTo>
                  <a:pt x="863" y="829"/>
                </a:lnTo>
                <a:lnTo>
                  <a:pt x="862" y="834"/>
                </a:lnTo>
                <a:lnTo>
                  <a:pt x="860" y="839"/>
                </a:lnTo>
                <a:lnTo>
                  <a:pt x="860" y="843"/>
                </a:lnTo>
                <a:lnTo>
                  <a:pt x="860" y="843"/>
                </a:lnTo>
                <a:lnTo>
                  <a:pt x="859" y="843"/>
                </a:lnTo>
                <a:lnTo>
                  <a:pt x="859" y="844"/>
                </a:lnTo>
                <a:lnTo>
                  <a:pt x="859" y="844"/>
                </a:lnTo>
                <a:lnTo>
                  <a:pt x="858" y="845"/>
                </a:lnTo>
                <a:lnTo>
                  <a:pt x="858" y="847"/>
                </a:lnTo>
                <a:lnTo>
                  <a:pt x="856" y="848"/>
                </a:lnTo>
                <a:lnTo>
                  <a:pt x="855" y="849"/>
                </a:lnTo>
                <a:lnTo>
                  <a:pt x="855" y="850"/>
                </a:lnTo>
                <a:lnTo>
                  <a:pt x="854" y="851"/>
                </a:lnTo>
                <a:lnTo>
                  <a:pt x="852" y="853"/>
                </a:lnTo>
                <a:lnTo>
                  <a:pt x="851" y="854"/>
                </a:lnTo>
                <a:lnTo>
                  <a:pt x="850" y="854"/>
                </a:lnTo>
                <a:lnTo>
                  <a:pt x="848" y="855"/>
                </a:lnTo>
                <a:lnTo>
                  <a:pt x="846" y="856"/>
                </a:lnTo>
                <a:lnTo>
                  <a:pt x="844" y="858"/>
                </a:lnTo>
                <a:lnTo>
                  <a:pt x="846" y="849"/>
                </a:lnTo>
                <a:lnTo>
                  <a:pt x="846" y="842"/>
                </a:lnTo>
                <a:lnTo>
                  <a:pt x="846" y="834"/>
                </a:lnTo>
                <a:lnTo>
                  <a:pt x="846" y="828"/>
                </a:lnTo>
                <a:lnTo>
                  <a:pt x="844" y="821"/>
                </a:lnTo>
                <a:lnTo>
                  <a:pt x="843" y="815"/>
                </a:lnTo>
                <a:lnTo>
                  <a:pt x="843" y="808"/>
                </a:lnTo>
                <a:lnTo>
                  <a:pt x="840" y="802"/>
                </a:lnTo>
                <a:lnTo>
                  <a:pt x="839" y="796"/>
                </a:lnTo>
                <a:lnTo>
                  <a:pt x="838" y="791"/>
                </a:lnTo>
                <a:lnTo>
                  <a:pt x="835" y="786"/>
                </a:lnTo>
                <a:lnTo>
                  <a:pt x="832" y="781"/>
                </a:lnTo>
                <a:lnTo>
                  <a:pt x="831" y="776"/>
                </a:lnTo>
                <a:lnTo>
                  <a:pt x="828" y="772"/>
                </a:lnTo>
                <a:lnTo>
                  <a:pt x="825" y="768"/>
                </a:lnTo>
                <a:lnTo>
                  <a:pt x="823" y="764"/>
                </a:lnTo>
                <a:close/>
                <a:moveTo>
                  <a:pt x="1492" y="1058"/>
                </a:moveTo>
                <a:lnTo>
                  <a:pt x="1488" y="1054"/>
                </a:lnTo>
                <a:lnTo>
                  <a:pt x="1484" y="1050"/>
                </a:lnTo>
                <a:lnTo>
                  <a:pt x="1480" y="1047"/>
                </a:lnTo>
                <a:lnTo>
                  <a:pt x="1476" y="1043"/>
                </a:lnTo>
                <a:lnTo>
                  <a:pt x="1472" y="1039"/>
                </a:lnTo>
                <a:lnTo>
                  <a:pt x="1468" y="1036"/>
                </a:lnTo>
                <a:lnTo>
                  <a:pt x="1464" y="1032"/>
                </a:lnTo>
                <a:lnTo>
                  <a:pt x="1460" y="1030"/>
                </a:lnTo>
                <a:lnTo>
                  <a:pt x="1456" y="1026"/>
                </a:lnTo>
                <a:lnTo>
                  <a:pt x="1453" y="1022"/>
                </a:lnTo>
                <a:lnTo>
                  <a:pt x="1449" y="1019"/>
                </a:lnTo>
                <a:lnTo>
                  <a:pt x="1445" y="1015"/>
                </a:lnTo>
                <a:lnTo>
                  <a:pt x="1441" y="1011"/>
                </a:lnTo>
                <a:lnTo>
                  <a:pt x="1437" y="1009"/>
                </a:lnTo>
                <a:lnTo>
                  <a:pt x="1433" y="1005"/>
                </a:lnTo>
                <a:lnTo>
                  <a:pt x="1429" y="1001"/>
                </a:lnTo>
                <a:lnTo>
                  <a:pt x="1429" y="1004"/>
                </a:lnTo>
                <a:lnTo>
                  <a:pt x="1430" y="1006"/>
                </a:lnTo>
                <a:lnTo>
                  <a:pt x="1430" y="1009"/>
                </a:lnTo>
                <a:lnTo>
                  <a:pt x="1430" y="1011"/>
                </a:lnTo>
                <a:lnTo>
                  <a:pt x="1432" y="1015"/>
                </a:lnTo>
                <a:lnTo>
                  <a:pt x="1432" y="1017"/>
                </a:lnTo>
                <a:lnTo>
                  <a:pt x="1432" y="1020"/>
                </a:lnTo>
                <a:lnTo>
                  <a:pt x="1432" y="1021"/>
                </a:lnTo>
                <a:lnTo>
                  <a:pt x="1433" y="1023"/>
                </a:lnTo>
                <a:lnTo>
                  <a:pt x="1433" y="1026"/>
                </a:lnTo>
                <a:lnTo>
                  <a:pt x="1433" y="1028"/>
                </a:lnTo>
                <a:lnTo>
                  <a:pt x="1433" y="1031"/>
                </a:lnTo>
                <a:lnTo>
                  <a:pt x="1433" y="1033"/>
                </a:lnTo>
                <a:lnTo>
                  <a:pt x="1433" y="1036"/>
                </a:lnTo>
                <a:lnTo>
                  <a:pt x="1433" y="1038"/>
                </a:lnTo>
                <a:lnTo>
                  <a:pt x="1433" y="1041"/>
                </a:lnTo>
                <a:lnTo>
                  <a:pt x="1437" y="1041"/>
                </a:lnTo>
                <a:lnTo>
                  <a:pt x="1440" y="1042"/>
                </a:lnTo>
                <a:lnTo>
                  <a:pt x="1444" y="1043"/>
                </a:lnTo>
                <a:lnTo>
                  <a:pt x="1448" y="1044"/>
                </a:lnTo>
                <a:lnTo>
                  <a:pt x="1451" y="1046"/>
                </a:lnTo>
                <a:lnTo>
                  <a:pt x="1455" y="1047"/>
                </a:lnTo>
                <a:lnTo>
                  <a:pt x="1459" y="1047"/>
                </a:lnTo>
                <a:lnTo>
                  <a:pt x="1461" y="1048"/>
                </a:lnTo>
                <a:lnTo>
                  <a:pt x="1465" y="1049"/>
                </a:lnTo>
                <a:lnTo>
                  <a:pt x="1469" y="1050"/>
                </a:lnTo>
                <a:lnTo>
                  <a:pt x="1473" y="1052"/>
                </a:lnTo>
                <a:lnTo>
                  <a:pt x="1476" y="1053"/>
                </a:lnTo>
                <a:lnTo>
                  <a:pt x="1480" y="1054"/>
                </a:lnTo>
                <a:lnTo>
                  <a:pt x="1484" y="1055"/>
                </a:lnTo>
                <a:lnTo>
                  <a:pt x="1488" y="1057"/>
                </a:lnTo>
                <a:lnTo>
                  <a:pt x="1492" y="1058"/>
                </a:lnTo>
                <a:close/>
                <a:moveTo>
                  <a:pt x="1062" y="917"/>
                </a:moveTo>
                <a:lnTo>
                  <a:pt x="1063" y="919"/>
                </a:lnTo>
                <a:lnTo>
                  <a:pt x="1063" y="920"/>
                </a:lnTo>
                <a:lnTo>
                  <a:pt x="1065" y="923"/>
                </a:lnTo>
                <a:lnTo>
                  <a:pt x="1066" y="925"/>
                </a:lnTo>
                <a:lnTo>
                  <a:pt x="1066" y="926"/>
                </a:lnTo>
                <a:lnTo>
                  <a:pt x="1067" y="929"/>
                </a:lnTo>
                <a:lnTo>
                  <a:pt x="1067" y="931"/>
                </a:lnTo>
                <a:lnTo>
                  <a:pt x="1069" y="933"/>
                </a:lnTo>
                <a:lnTo>
                  <a:pt x="1070" y="935"/>
                </a:lnTo>
                <a:lnTo>
                  <a:pt x="1071" y="936"/>
                </a:lnTo>
                <a:lnTo>
                  <a:pt x="1073" y="937"/>
                </a:lnTo>
                <a:lnTo>
                  <a:pt x="1074" y="940"/>
                </a:lnTo>
                <a:lnTo>
                  <a:pt x="1076" y="941"/>
                </a:lnTo>
                <a:lnTo>
                  <a:pt x="1078" y="942"/>
                </a:lnTo>
                <a:lnTo>
                  <a:pt x="1080" y="944"/>
                </a:lnTo>
                <a:lnTo>
                  <a:pt x="1082" y="945"/>
                </a:lnTo>
                <a:lnTo>
                  <a:pt x="1086" y="946"/>
                </a:lnTo>
                <a:lnTo>
                  <a:pt x="1092" y="947"/>
                </a:lnTo>
                <a:lnTo>
                  <a:pt x="1096" y="947"/>
                </a:lnTo>
                <a:lnTo>
                  <a:pt x="1101" y="947"/>
                </a:lnTo>
                <a:lnTo>
                  <a:pt x="1105" y="947"/>
                </a:lnTo>
                <a:lnTo>
                  <a:pt x="1110" y="946"/>
                </a:lnTo>
                <a:lnTo>
                  <a:pt x="1115" y="945"/>
                </a:lnTo>
                <a:lnTo>
                  <a:pt x="1120" y="944"/>
                </a:lnTo>
                <a:lnTo>
                  <a:pt x="1124" y="942"/>
                </a:lnTo>
                <a:lnTo>
                  <a:pt x="1128" y="940"/>
                </a:lnTo>
                <a:lnTo>
                  <a:pt x="1131" y="937"/>
                </a:lnTo>
                <a:lnTo>
                  <a:pt x="1135" y="936"/>
                </a:lnTo>
                <a:lnTo>
                  <a:pt x="1137" y="934"/>
                </a:lnTo>
                <a:lnTo>
                  <a:pt x="1139" y="931"/>
                </a:lnTo>
                <a:lnTo>
                  <a:pt x="1140" y="929"/>
                </a:lnTo>
                <a:lnTo>
                  <a:pt x="1140" y="926"/>
                </a:lnTo>
                <a:lnTo>
                  <a:pt x="1140" y="925"/>
                </a:lnTo>
                <a:lnTo>
                  <a:pt x="1140" y="924"/>
                </a:lnTo>
                <a:lnTo>
                  <a:pt x="1140" y="923"/>
                </a:lnTo>
                <a:lnTo>
                  <a:pt x="1140" y="921"/>
                </a:lnTo>
                <a:lnTo>
                  <a:pt x="1140" y="920"/>
                </a:lnTo>
                <a:lnTo>
                  <a:pt x="1140" y="919"/>
                </a:lnTo>
                <a:lnTo>
                  <a:pt x="1140" y="918"/>
                </a:lnTo>
                <a:lnTo>
                  <a:pt x="1140" y="917"/>
                </a:lnTo>
                <a:lnTo>
                  <a:pt x="1140" y="915"/>
                </a:lnTo>
                <a:lnTo>
                  <a:pt x="1140" y="914"/>
                </a:lnTo>
                <a:lnTo>
                  <a:pt x="1140" y="912"/>
                </a:lnTo>
                <a:lnTo>
                  <a:pt x="1140" y="910"/>
                </a:lnTo>
                <a:lnTo>
                  <a:pt x="1140" y="909"/>
                </a:lnTo>
                <a:lnTo>
                  <a:pt x="1140" y="908"/>
                </a:lnTo>
                <a:lnTo>
                  <a:pt x="1140" y="907"/>
                </a:lnTo>
                <a:lnTo>
                  <a:pt x="1140" y="905"/>
                </a:lnTo>
                <a:lnTo>
                  <a:pt x="1139" y="905"/>
                </a:lnTo>
                <a:lnTo>
                  <a:pt x="1137" y="905"/>
                </a:lnTo>
                <a:lnTo>
                  <a:pt x="1135" y="905"/>
                </a:lnTo>
                <a:lnTo>
                  <a:pt x="1133" y="905"/>
                </a:lnTo>
                <a:lnTo>
                  <a:pt x="1132" y="905"/>
                </a:lnTo>
                <a:lnTo>
                  <a:pt x="1131" y="905"/>
                </a:lnTo>
                <a:lnTo>
                  <a:pt x="1128" y="905"/>
                </a:lnTo>
                <a:lnTo>
                  <a:pt x="1127" y="905"/>
                </a:lnTo>
                <a:lnTo>
                  <a:pt x="1125" y="905"/>
                </a:lnTo>
                <a:lnTo>
                  <a:pt x="1123" y="905"/>
                </a:lnTo>
                <a:lnTo>
                  <a:pt x="1121" y="905"/>
                </a:lnTo>
                <a:lnTo>
                  <a:pt x="1120" y="905"/>
                </a:lnTo>
                <a:lnTo>
                  <a:pt x="1117" y="905"/>
                </a:lnTo>
                <a:lnTo>
                  <a:pt x="1116" y="905"/>
                </a:lnTo>
                <a:lnTo>
                  <a:pt x="1113" y="905"/>
                </a:lnTo>
                <a:lnTo>
                  <a:pt x="1112" y="905"/>
                </a:lnTo>
                <a:lnTo>
                  <a:pt x="1108" y="905"/>
                </a:lnTo>
                <a:lnTo>
                  <a:pt x="1105" y="907"/>
                </a:lnTo>
                <a:lnTo>
                  <a:pt x="1101" y="907"/>
                </a:lnTo>
                <a:lnTo>
                  <a:pt x="1098" y="907"/>
                </a:lnTo>
                <a:lnTo>
                  <a:pt x="1096" y="907"/>
                </a:lnTo>
                <a:lnTo>
                  <a:pt x="1092" y="908"/>
                </a:lnTo>
                <a:lnTo>
                  <a:pt x="1089" y="908"/>
                </a:lnTo>
                <a:lnTo>
                  <a:pt x="1086" y="909"/>
                </a:lnTo>
                <a:lnTo>
                  <a:pt x="1084" y="909"/>
                </a:lnTo>
                <a:lnTo>
                  <a:pt x="1080" y="910"/>
                </a:lnTo>
                <a:lnTo>
                  <a:pt x="1077" y="912"/>
                </a:lnTo>
                <a:lnTo>
                  <a:pt x="1074" y="912"/>
                </a:lnTo>
                <a:lnTo>
                  <a:pt x="1071" y="913"/>
                </a:lnTo>
                <a:lnTo>
                  <a:pt x="1069" y="914"/>
                </a:lnTo>
                <a:lnTo>
                  <a:pt x="1065" y="915"/>
                </a:lnTo>
                <a:lnTo>
                  <a:pt x="1062" y="917"/>
                </a:lnTo>
                <a:close/>
                <a:moveTo>
                  <a:pt x="969" y="1028"/>
                </a:moveTo>
                <a:lnTo>
                  <a:pt x="942" y="1055"/>
                </a:lnTo>
                <a:lnTo>
                  <a:pt x="909" y="1025"/>
                </a:lnTo>
                <a:lnTo>
                  <a:pt x="942" y="989"/>
                </a:lnTo>
                <a:lnTo>
                  <a:pt x="969" y="1010"/>
                </a:lnTo>
                <a:lnTo>
                  <a:pt x="994" y="982"/>
                </a:lnTo>
                <a:lnTo>
                  <a:pt x="1028" y="1010"/>
                </a:lnTo>
                <a:lnTo>
                  <a:pt x="994" y="1050"/>
                </a:lnTo>
                <a:lnTo>
                  <a:pt x="969" y="1028"/>
                </a:lnTo>
                <a:close/>
                <a:moveTo>
                  <a:pt x="1350" y="582"/>
                </a:moveTo>
                <a:lnTo>
                  <a:pt x="1339" y="576"/>
                </a:lnTo>
                <a:lnTo>
                  <a:pt x="1330" y="570"/>
                </a:lnTo>
                <a:lnTo>
                  <a:pt x="1320" y="563"/>
                </a:lnTo>
                <a:lnTo>
                  <a:pt x="1312" y="557"/>
                </a:lnTo>
                <a:lnTo>
                  <a:pt x="1303" y="550"/>
                </a:lnTo>
                <a:lnTo>
                  <a:pt x="1295" y="545"/>
                </a:lnTo>
                <a:lnTo>
                  <a:pt x="1287" y="539"/>
                </a:lnTo>
                <a:lnTo>
                  <a:pt x="1280" y="533"/>
                </a:lnTo>
                <a:lnTo>
                  <a:pt x="1273" y="528"/>
                </a:lnTo>
                <a:lnTo>
                  <a:pt x="1266" y="523"/>
                </a:lnTo>
                <a:lnTo>
                  <a:pt x="1260" y="517"/>
                </a:lnTo>
                <a:lnTo>
                  <a:pt x="1254" y="512"/>
                </a:lnTo>
                <a:lnTo>
                  <a:pt x="1250" y="507"/>
                </a:lnTo>
                <a:lnTo>
                  <a:pt x="1245" y="502"/>
                </a:lnTo>
                <a:lnTo>
                  <a:pt x="1241" y="498"/>
                </a:lnTo>
                <a:lnTo>
                  <a:pt x="1238" y="494"/>
                </a:lnTo>
                <a:lnTo>
                  <a:pt x="1240" y="501"/>
                </a:lnTo>
                <a:lnTo>
                  <a:pt x="1241" y="509"/>
                </a:lnTo>
                <a:lnTo>
                  <a:pt x="1242" y="516"/>
                </a:lnTo>
                <a:lnTo>
                  <a:pt x="1244" y="523"/>
                </a:lnTo>
                <a:lnTo>
                  <a:pt x="1245" y="531"/>
                </a:lnTo>
                <a:lnTo>
                  <a:pt x="1245" y="538"/>
                </a:lnTo>
                <a:lnTo>
                  <a:pt x="1246" y="545"/>
                </a:lnTo>
                <a:lnTo>
                  <a:pt x="1248" y="553"/>
                </a:lnTo>
                <a:lnTo>
                  <a:pt x="1249" y="560"/>
                </a:lnTo>
                <a:lnTo>
                  <a:pt x="1250" y="566"/>
                </a:lnTo>
                <a:lnTo>
                  <a:pt x="1252" y="574"/>
                </a:lnTo>
                <a:lnTo>
                  <a:pt x="1252" y="581"/>
                </a:lnTo>
                <a:lnTo>
                  <a:pt x="1253" y="587"/>
                </a:lnTo>
                <a:lnTo>
                  <a:pt x="1254" y="595"/>
                </a:lnTo>
                <a:lnTo>
                  <a:pt x="1254" y="601"/>
                </a:lnTo>
                <a:lnTo>
                  <a:pt x="1256" y="607"/>
                </a:lnTo>
                <a:lnTo>
                  <a:pt x="1264" y="614"/>
                </a:lnTo>
                <a:lnTo>
                  <a:pt x="1273" y="620"/>
                </a:lnTo>
                <a:lnTo>
                  <a:pt x="1281" y="627"/>
                </a:lnTo>
                <a:lnTo>
                  <a:pt x="1289" y="634"/>
                </a:lnTo>
                <a:lnTo>
                  <a:pt x="1297" y="640"/>
                </a:lnTo>
                <a:lnTo>
                  <a:pt x="1305" y="647"/>
                </a:lnTo>
                <a:lnTo>
                  <a:pt x="1313" y="654"/>
                </a:lnTo>
                <a:lnTo>
                  <a:pt x="1322" y="661"/>
                </a:lnTo>
                <a:lnTo>
                  <a:pt x="1328" y="667"/>
                </a:lnTo>
                <a:lnTo>
                  <a:pt x="1336" y="674"/>
                </a:lnTo>
                <a:lnTo>
                  <a:pt x="1343" y="681"/>
                </a:lnTo>
                <a:lnTo>
                  <a:pt x="1350" y="688"/>
                </a:lnTo>
                <a:lnTo>
                  <a:pt x="1355" y="694"/>
                </a:lnTo>
                <a:lnTo>
                  <a:pt x="1362" y="702"/>
                </a:lnTo>
                <a:lnTo>
                  <a:pt x="1367" y="708"/>
                </a:lnTo>
                <a:lnTo>
                  <a:pt x="1371" y="715"/>
                </a:lnTo>
                <a:lnTo>
                  <a:pt x="1370" y="706"/>
                </a:lnTo>
                <a:lnTo>
                  <a:pt x="1369" y="699"/>
                </a:lnTo>
                <a:lnTo>
                  <a:pt x="1367" y="690"/>
                </a:lnTo>
                <a:lnTo>
                  <a:pt x="1366" y="683"/>
                </a:lnTo>
                <a:lnTo>
                  <a:pt x="1365" y="674"/>
                </a:lnTo>
                <a:lnTo>
                  <a:pt x="1363" y="666"/>
                </a:lnTo>
                <a:lnTo>
                  <a:pt x="1362" y="659"/>
                </a:lnTo>
                <a:lnTo>
                  <a:pt x="1361" y="650"/>
                </a:lnTo>
                <a:lnTo>
                  <a:pt x="1359" y="641"/>
                </a:lnTo>
                <a:lnTo>
                  <a:pt x="1358" y="633"/>
                </a:lnTo>
                <a:lnTo>
                  <a:pt x="1357" y="624"/>
                </a:lnTo>
                <a:lnTo>
                  <a:pt x="1355" y="617"/>
                </a:lnTo>
                <a:lnTo>
                  <a:pt x="1354" y="608"/>
                </a:lnTo>
                <a:lnTo>
                  <a:pt x="1352" y="600"/>
                </a:lnTo>
                <a:lnTo>
                  <a:pt x="1351" y="591"/>
                </a:lnTo>
                <a:lnTo>
                  <a:pt x="1350" y="582"/>
                </a:lnTo>
                <a:close/>
                <a:moveTo>
                  <a:pt x="1311" y="343"/>
                </a:moveTo>
                <a:lnTo>
                  <a:pt x="1307" y="350"/>
                </a:lnTo>
                <a:lnTo>
                  <a:pt x="1303" y="356"/>
                </a:lnTo>
                <a:lnTo>
                  <a:pt x="1297" y="364"/>
                </a:lnTo>
                <a:lnTo>
                  <a:pt x="1293" y="371"/>
                </a:lnTo>
                <a:lnTo>
                  <a:pt x="1288" y="377"/>
                </a:lnTo>
                <a:lnTo>
                  <a:pt x="1284" y="385"/>
                </a:lnTo>
                <a:lnTo>
                  <a:pt x="1279" y="392"/>
                </a:lnTo>
                <a:lnTo>
                  <a:pt x="1276" y="399"/>
                </a:lnTo>
                <a:lnTo>
                  <a:pt x="1272" y="407"/>
                </a:lnTo>
                <a:lnTo>
                  <a:pt x="1269" y="413"/>
                </a:lnTo>
                <a:lnTo>
                  <a:pt x="1266" y="420"/>
                </a:lnTo>
                <a:lnTo>
                  <a:pt x="1265" y="428"/>
                </a:lnTo>
                <a:lnTo>
                  <a:pt x="1265" y="434"/>
                </a:lnTo>
                <a:lnTo>
                  <a:pt x="1265" y="440"/>
                </a:lnTo>
                <a:lnTo>
                  <a:pt x="1266" y="446"/>
                </a:lnTo>
                <a:lnTo>
                  <a:pt x="1269" y="451"/>
                </a:lnTo>
                <a:lnTo>
                  <a:pt x="1270" y="453"/>
                </a:lnTo>
                <a:lnTo>
                  <a:pt x="1273" y="456"/>
                </a:lnTo>
                <a:lnTo>
                  <a:pt x="1274" y="459"/>
                </a:lnTo>
                <a:lnTo>
                  <a:pt x="1277" y="462"/>
                </a:lnTo>
                <a:lnTo>
                  <a:pt x="1281" y="466"/>
                </a:lnTo>
                <a:lnTo>
                  <a:pt x="1284" y="468"/>
                </a:lnTo>
                <a:lnTo>
                  <a:pt x="1288" y="472"/>
                </a:lnTo>
                <a:lnTo>
                  <a:pt x="1293" y="474"/>
                </a:lnTo>
                <a:lnTo>
                  <a:pt x="1297" y="478"/>
                </a:lnTo>
                <a:lnTo>
                  <a:pt x="1303" y="482"/>
                </a:lnTo>
                <a:lnTo>
                  <a:pt x="1308" y="485"/>
                </a:lnTo>
                <a:lnTo>
                  <a:pt x="1313" y="489"/>
                </a:lnTo>
                <a:lnTo>
                  <a:pt x="1319" y="493"/>
                </a:lnTo>
                <a:lnTo>
                  <a:pt x="1326" y="498"/>
                </a:lnTo>
                <a:lnTo>
                  <a:pt x="1331" y="501"/>
                </a:lnTo>
                <a:lnTo>
                  <a:pt x="1338" y="506"/>
                </a:lnTo>
                <a:lnTo>
                  <a:pt x="1336" y="495"/>
                </a:lnTo>
                <a:lnTo>
                  <a:pt x="1335" y="485"/>
                </a:lnTo>
                <a:lnTo>
                  <a:pt x="1334" y="475"/>
                </a:lnTo>
                <a:lnTo>
                  <a:pt x="1331" y="464"/>
                </a:lnTo>
                <a:lnTo>
                  <a:pt x="1330" y="455"/>
                </a:lnTo>
                <a:lnTo>
                  <a:pt x="1328" y="445"/>
                </a:lnTo>
                <a:lnTo>
                  <a:pt x="1327" y="434"/>
                </a:lnTo>
                <a:lnTo>
                  <a:pt x="1324" y="424"/>
                </a:lnTo>
                <a:lnTo>
                  <a:pt x="1323" y="414"/>
                </a:lnTo>
                <a:lnTo>
                  <a:pt x="1322" y="403"/>
                </a:lnTo>
                <a:lnTo>
                  <a:pt x="1320" y="393"/>
                </a:lnTo>
                <a:lnTo>
                  <a:pt x="1318" y="383"/>
                </a:lnTo>
                <a:lnTo>
                  <a:pt x="1316" y="373"/>
                </a:lnTo>
                <a:lnTo>
                  <a:pt x="1315" y="364"/>
                </a:lnTo>
                <a:lnTo>
                  <a:pt x="1313" y="353"/>
                </a:lnTo>
                <a:lnTo>
                  <a:pt x="1311" y="343"/>
                </a:lnTo>
                <a:close/>
                <a:moveTo>
                  <a:pt x="1676" y="1041"/>
                </a:moveTo>
                <a:lnTo>
                  <a:pt x="1681" y="1031"/>
                </a:lnTo>
                <a:lnTo>
                  <a:pt x="1685" y="1022"/>
                </a:lnTo>
                <a:lnTo>
                  <a:pt x="1689" y="1012"/>
                </a:lnTo>
                <a:lnTo>
                  <a:pt x="1691" y="1004"/>
                </a:lnTo>
                <a:lnTo>
                  <a:pt x="1694" y="994"/>
                </a:lnTo>
                <a:lnTo>
                  <a:pt x="1697" y="985"/>
                </a:lnTo>
                <a:lnTo>
                  <a:pt x="1699" y="977"/>
                </a:lnTo>
                <a:lnTo>
                  <a:pt x="1701" y="968"/>
                </a:lnTo>
                <a:lnTo>
                  <a:pt x="1703" y="960"/>
                </a:lnTo>
                <a:lnTo>
                  <a:pt x="1703" y="952"/>
                </a:lnTo>
                <a:lnTo>
                  <a:pt x="1705" y="945"/>
                </a:lnTo>
                <a:lnTo>
                  <a:pt x="1705" y="939"/>
                </a:lnTo>
                <a:lnTo>
                  <a:pt x="1705" y="931"/>
                </a:lnTo>
                <a:lnTo>
                  <a:pt x="1705" y="926"/>
                </a:lnTo>
                <a:lnTo>
                  <a:pt x="1703" y="920"/>
                </a:lnTo>
                <a:lnTo>
                  <a:pt x="1703" y="917"/>
                </a:lnTo>
                <a:lnTo>
                  <a:pt x="1695" y="892"/>
                </a:lnTo>
                <a:lnTo>
                  <a:pt x="1685" y="867"/>
                </a:lnTo>
                <a:lnTo>
                  <a:pt x="1671" y="845"/>
                </a:lnTo>
                <a:lnTo>
                  <a:pt x="1655" y="822"/>
                </a:lnTo>
                <a:lnTo>
                  <a:pt x="1637" y="801"/>
                </a:lnTo>
                <a:lnTo>
                  <a:pt x="1619" y="779"/>
                </a:lnTo>
                <a:lnTo>
                  <a:pt x="1597" y="759"/>
                </a:lnTo>
                <a:lnTo>
                  <a:pt x="1576" y="738"/>
                </a:lnTo>
                <a:lnTo>
                  <a:pt x="1551" y="720"/>
                </a:lnTo>
                <a:lnTo>
                  <a:pt x="1527" y="702"/>
                </a:lnTo>
                <a:lnTo>
                  <a:pt x="1503" y="683"/>
                </a:lnTo>
                <a:lnTo>
                  <a:pt x="1479" y="665"/>
                </a:lnTo>
                <a:lnTo>
                  <a:pt x="1453" y="649"/>
                </a:lnTo>
                <a:lnTo>
                  <a:pt x="1429" y="631"/>
                </a:lnTo>
                <a:lnTo>
                  <a:pt x="1404" y="617"/>
                </a:lnTo>
                <a:lnTo>
                  <a:pt x="1381" y="601"/>
                </a:lnTo>
                <a:lnTo>
                  <a:pt x="1381" y="606"/>
                </a:lnTo>
                <a:lnTo>
                  <a:pt x="1382" y="611"/>
                </a:lnTo>
                <a:lnTo>
                  <a:pt x="1382" y="616"/>
                </a:lnTo>
                <a:lnTo>
                  <a:pt x="1383" y="620"/>
                </a:lnTo>
                <a:lnTo>
                  <a:pt x="1383" y="624"/>
                </a:lnTo>
                <a:lnTo>
                  <a:pt x="1385" y="628"/>
                </a:lnTo>
                <a:lnTo>
                  <a:pt x="1385" y="633"/>
                </a:lnTo>
                <a:lnTo>
                  <a:pt x="1386" y="636"/>
                </a:lnTo>
                <a:lnTo>
                  <a:pt x="1386" y="640"/>
                </a:lnTo>
                <a:lnTo>
                  <a:pt x="1386" y="644"/>
                </a:lnTo>
                <a:lnTo>
                  <a:pt x="1387" y="646"/>
                </a:lnTo>
                <a:lnTo>
                  <a:pt x="1387" y="650"/>
                </a:lnTo>
                <a:lnTo>
                  <a:pt x="1387" y="652"/>
                </a:lnTo>
                <a:lnTo>
                  <a:pt x="1389" y="655"/>
                </a:lnTo>
                <a:lnTo>
                  <a:pt x="1389" y="657"/>
                </a:lnTo>
                <a:lnTo>
                  <a:pt x="1389" y="660"/>
                </a:lnTo>
                <a:lnTo>
                  <a:pt x="1390" y="668"/>
                </a:lnTo>
                <a:lnTo>
                  <a:pt x="1391" y="678"/>
                </a:lnTo>
                <a:lnTo>
                  <a:pt x="1393" y="687"/>
                </a:lnTo>
                <a:lnTo>
                  <a:pt x="1394" y="695"/>
                </a:lnTo>
                <a:lnTo>
                  <a:pt x="1395" y="705"/>
                </a:lnTo>
                <a:lnTo>
                  <a:pt x="1397" y="714"/>
                </a:lnTo>
                <a:lnTo>
                  <a:pt x="1398" y="724"/>
                </a:lnTo>
                <a:lnTo>
                  <a:pt x="1400" y="732"/>
                </a:lnTo>
                <a:lnTo>
                  <a:pt x="1401" y="742"/>
                </a:lnTo>
                <a:lnTo>
                  <a:pt x="1402" y="751"/>
                </a:lnTo>
                <a:lnTo>
                  <a:pt x="1404" y="760"/>
                </a:lnTo>
                <a:lnTo>
                  <a:pt x="1405" y="769"/>
                </a:lnTo>
                <a:lnTo>
                  <a:pt x="1405" y="779"/>
                </a:lnTo>
                <a:lnTo>
                  <a:pt x="1406" y="788"/>
                </a:lnTo>
                <a:lnTo>
                  <a:pt x="1408" y="797"/>
                </a:lnTo>
                <a:lnTo>
                  <a:pt x="1409" y="806"/>
                </a:lnTo>
                <a:lnTo>
                  <a:pt x="1428" y="819"/>
                </a:lnTo>
                <a:lnTo>
                  <a:pt x="1447" y="833"/>
                </a:lnTo>
                <a:lnTo>
                  <a:pt x="1464" y="847"/>
                </a:lnTo>
                <a:lnTo>
                  <a:pt x="1482" y="861"/>
                </a:lnTo>
                <a:lnTo>
                  <a:pt x="1499" y="875"/>
                </a:lnTo>
                <a:lnTo>
                  <a:pt x="1516" y="890"/>
                </a:lnTo>
                <a:lnTo>
                  <a:pt x="1533" y="904"/>
                </a:lnTo>
                <a:lnTo>
                  <a:pt x="1550" y="919"/>
                </a:lnTo>
                <a:lnTo>
                  <a:pt x="1566" y="935"/>
                </a:lnTo>
                <a:lnTo>
                  <a:pt x="1582" y="950"/>
                </a:lnTo>
                <a:lnTo>
                  <a:pt x="1598" y="964"/>
                </a:lnTo>
                <a:lnTo>
                  <a:pt x="1613" y="980"/>
                </a:lnTo>
                <a:lnTo>
                  <a:pt x="1629" y="995"/>
                </a:lnTo>
                <a:lnTo>
                  <a:pt x="1646" y="1010"/>
                </a:lnTo>
                <a:lnTo>
                  <a:pt x="1660" y="1025"/>
                </a:lnTo>
                <a:lnTo>
                  <a:pt x="1676" y="1041"/>
                </a:lnTo>
                <a:close/>
                <a:moveTo>
                  <a:pt x="1625" y="1107"/>
                </a:moveTo>
                <a:lnTo>
                  <a:pt x="1627" y="1106"/>
                </a:lnTo>
                <a:lnTo>
                  <a:pt x="1628" y="1105"/>
                </a:lnTo>
                <a:lnTo>
                  <a:pt x="1628" y="1103"/>
                </a:lnTo>
                <a:lnTo>
                  <a:pt x="1629" y="1102"/>
                </a:lnTo>
                <a:lnTo>
                  <a:pt x="1631" y="1101"/>
                </a:lnTo>
                <a:lnTo>
                  <a:pt x="1632" y="1101"/>
                </a:lnTo>
                <a:lnTo>
                  <a:pt x="1633" y="1100"/>
                </a:lnTo>
                <a:lnTo>
                  <a:pt x="1635" y="1098"/>
                </a:lnTo>
                <a:lnTo>
                  <a:pt x="1636" y="1097"/>
                </a:lnTo>
                <a:lnTo>
                  <a:pt x="1637" y="1096"/>
                </a:lnTo>
                <a:lnTo>
                  <a:pt x="1639" y="1095"/>
                </a:lnTo>
                <a:lnTo>
                  <a:pt x="1640" y="1093"/>
                </a:lnTo>
                <a:lnTo>
                  <a:pt x="1642" y="1092"/>
                </a:lnTo>
                <a:lnTo>
                  <a:pt x="1643" y="1091"/>
                </a:lnTo>
                <a:lnTo>
                  <a:pt x="1644" y="1090"/>
                </a:lnTo>
                <a:lnTo>
                  <a:pt x="1646" y="1089"/>
                </a:lnTo>
                <a:lnTo>
                  <a:pt x="1633" y="1077"/>
                </a:lnTo>
                <a:lnTo>
                  <a:pt x="1621" y="1066"/>
                </a:lnTo>
                <a:lnTo>
                  <a:pt x="1609" y="1054"/>
                </a:lnTo>
                <a:lnTo>
                  <a:pt x="1597" y="1042"/>
                </a:lnTo>
                <a:lnTo>
                  <a:pt x="1584" y="1030"/>
                </a:lnTo>
                <a:lnTo>
                  <a:pt x="1570" y="1016"/>
                </a:lnTo>
                <a:lnTo>
                  <a:pt x="1557" y="1004"/>
                </a:lnTo>
                <a:lnTo>
                  <a:pt x="1542" y="990"/>
                </a:lnTo>
                <a:lnTo>
                  <a:pt x="1529" y="977"/>
                </a:lnTo>
                <a:lnTo>
                  <a:pt x="1514" y="963"/>
                </a:lnTo>
                <a:lnTo>
                  <a:pt x="1498" y="950"/>
                </a:lnTo>
                <a:lnTo>
                  <a:pt x="1483" y="936"/>
                </a:lnTo>
                <a:lnTo>
                  <a:pt x="1467" y="923"/>
                </a:lnTo>
                <a:lnTo>
                  <a:pt x="1451" y="910"/>
                </a:lnTo>
                <a:lnTo>
                  <a:pt x="1434" y="897"/>
                </a:lnTo>
                <a:lnTo>
                  <a:pt x="1418" y="883"/>
                </a:lnTo>
                <a:lnTo>
                  <a:pt x="1418" y="887"/>
                </a:lnTo>
                <a:lnTo>
                  <a:pt x="1418" y="890"/>
                </a:lnTo>
                <a:lnTo>
                  <a:pt x="1420" y="893"/>
                </a:lnTo>
                <a:lnTo>
                  <a:pt x="1420" y="896"/>
                </a:lnTo>
                <a:lnTo>
                  <a:pt x="1420" y="899"/>
                </a:lnTo>
                <a:lnTo>
                  <a:pt x="1421" y="902"/>
                </a:lnTo>
                <a:lnTo>
                  <a:pt x="1421" y="905"/>
                </a:lnTo>
                <a:lnTo>
                  <a:pt x="1421" y="908"/>
                </a:lnTo>
                <a:lnTo>
                  <a:pt x="1422" y="912"/>
                </a:lnTo>
                <a:lnTo>
                  <a:pt x="1422" y="914"/>
                </a:lnTo>
                <a:lnTo>
                  <a:pt x="1422" y="918"/>
                </a:lnTo>
                <a:lnTo>
                  <a:pt x="1424" y="920"/>
                </a:lnTo>
                <a:lnTo>
                  <a:pt x="1424" y="923"/>
                </a:lnTo>
                <a:lnTo>
                  <a:pt x="1424" y="926"/>
                </a:lnTo>
                <a:lnTo>
                  <a:pt x="1425" y="929"/>
                </a:lnTo>
                <a:lnTo>
                  <a:pt x="1425" y="933"/>
                </a:lnTo>
                <a:lnTo>
                  <a:pt x="1440" y="944"/>
                </a:lnTo>
                <a:lnTo>
                  <a:pt x="1453" y="953"/>
                </a:lnTo>
                <a:lnTo>
                  <a:pt x="1467" y="964"/>
                </a:lnTo>
                <a:lnTo>
                  <a:pt x="1480" y="976"/>
                </a:lnTo>
                <a:lnTo>
                  <a:pt x="1494" y="987"/>
                </a:lnTo>
                <a:lnTo>
                  <a:pt x="1507" y="998"/>
                </a:lnTo>
                <a:lnTo>
                  <a:pt x="1521" y="1009"/>
                </a:lnTo>
                <a:lnTo>
                  <a:pt x="1533" y="1021"/>
                </a:lnTo>
                <a:lnTo>
                  <a:pt x="1545" y="1032"/>
                </a:lnTo>
                <a:lnTo>
                  <a:pt x="1557" y="1043"/>
                </a:lnTo>
                <a:lnTo>
                  <a:pt x="1569" y="1054"/>
                </a:lnTo>
                <a:lnTo>
                  <a:pt x="1580" y="1065"/>
                </a:lnTo>
                <a:lnTo>
                  <a:pt x="1592" y="1075"/>
                </a:lnTo>
                <a:lnTo>
                  <a:pt x="1603" y="1086"/>
                </a:lnTo>
                <a:lnTo>
                  <a:pt x="1615" y="1097"/>
                </a:lnTo>
                <a:lnTo>
                  <a:pt x="1625" y="1107"/>
                </a:lnTo>
                <a:close/>
                <a:moveTo>
                  <a:pt x="1137" y="646"/>
                </a:moveTo>
                <a:lnTo>
                  <a:pt x="1144" y="650"/>
                </a:lnTo>
                <a:lnTo>
                  <a:pt x="1149" y="654"/>
                </a:lnTo>
                <a:lnTo>
                  <a:pt x="1156" y="657"/>
                </a:lnTo>
                <a:lnTo>
                  <a:pt x="1162" y="662"/>
                </a:lnTo>
                <a:lnTo>
                  <a:pt x="1168" y="666"/>
                </a:lnTo>
                <a:lnTo>
                  <a:pt x="1174" y="670"/>
                </a:lnTo>
                <a:lnTo>
                  <a:pt x="1180" y="673"/>
                </a:lnTo>
                <a:lnTo>
                  <a:pt x="1186" y="678"/>
                </a:lnTo>
                <a:lnTo>
                  <a:pt x="1192" y="682"/>
                </a:lnTo>
                <a:lnTo>
                  <a:pt x="1198" y="687"/>
                </a:lnTo>
                <a:lnTo>
                  <a:pt x="1205" y="690"/>
                </a:lnTo>
                <a:lnTo>
                  <a:pt x="1210" y="695"/>
                </a:lnTo>
                <a:lnTo>
                  <a:pt x="1215" y="699"/>
                </a:lnTo>
                <a:lnTo>
                  <a:pt x="1221" y="704"/>
                </a:lnTo>
                <a:lnTo>
                  <a:pt x="1226" y="709"/>
                </a:lnTo>
                <a:lnTo>
                  <a:pt x="1231" y="713"/>
                </a:lnTo>
                <a:lnTo>
                  <a:pt x="1233" y="714"/>
                </a:lnTo>
                <a:lnTo>
                  <a:pt x="1233" y="714"/>
                </a:lnTo>
                <a:lnTo>
                  <a:pt x="1234" y="714"/>
                </a:lnTo>
                <a:lnTo>
                  <a:pt x="1234" y="714"/>
                </a:lnTo>
                <a:lnTo>
                  <a:pt x="1236" y="714"/>
                </a:lnTo>
                <a:lnTo>
                  <a:pt x="1236" y="715"/>
                </a:lnTo>
                <a:lnTo>
                  <a:pt x="1237" y="715"/>
                </a:lnTo>
                <a:lnTo>
                  <a:pt x="1237" y="715"/>
                </a:lnTo>
                <a:lnTo>
                  <a:pt x="1238" y="715"/>
                </a:lnTo>
                <a:lnTo>
                  <a:pt x="1238" y="715"/>
                </a:lnTo>
                <a:lnTo>
                  <a:pt x="1238" y="715"/>
                </a:lnTo>
                <a:lnTo>
                  <a:pt x="1240" y="716"/>
                </a:lnTo>
                <a:lnTo>
                  <a:pt x="1241" y="716"/>
                </a:lnTo>
                <a:lnTo>
                  <a:pt x="1241" y="716"/>
                </a:lnTo>
                <a:lnTo>
                  <a:pt x="1242" y="716"/>
                </a:lnTo>
                <a:lnTo>
                  <a:pt x="1242" y="717"/>
                </a:lnTo>
                <a:lnTo>
                  <a:pt x="1242" y="714"/>
                </a:lnTo>
                <a:lnTo>
                  <a:pt x="1242" y="710"/>
                </a:lnTo>
                <a:lnTo>
                  <a:pt x="1241" y="706"/>
                </a:lnTo>
                <a:lnTo>
                  <a:pt x="1241" y="703"/>
                </a:lnTo>
                <a:lnTo>
                  <a:pt x="1240" y="699"/>
                </a:lnTo>
                <a:lnTo>
                  <a:pt x="1240" y="695"/>
                </a:lnTo>
                <a:lnTo>
                  <a:pt x="1238" y="692"/>
                </a:lnTo>
                <a:lnTo>
                  <a:pt x="1238" y="688"/>
                </a:lnTo>
                <a:lnTo>
                  <a:pt x="1237" y="684"/>
                </a:lnTo>
                <a:lnTo>
                  <a:pt x="1237" y="682"/>
                </a:lnTo>
                <a:lnTo>
                  <a:pt x="1237" y="678"/>
                </a:lnTo>
                <a:lnTo>
                  <a:pt x="1236" y="674"/>
                </a:lnTo>
                <a:lnTo>
                  <a:pt x="1236" y="671"/>
                </a:lnTo>
                <a:lnTo>
                  <a:pt x="1234" y="667"/>
                </a:lnTo>
                <a:lnTo>
                  <a:pt x="1234" y="663"/>
                </a:lnTo>
                <a:lnTo>
                  <a:pt x="1234" y="660"/>
                </a:lnTo>
                <a:lnTo>
                  <a:pt x="1226" y="654"/>
                </a:lnTo>
                <a:lnTo>
                  <a:pt x="1218" y="647"/>
                </a:lnTo>
                <a:lnTo>
                  <a:pt x="1210" y="641"/>
                </a:lnTo>
                <a:lnTo>
                  <a:pt x="1202" y="635"/>
                </a:lnTo>
                <a:lnTo>
                  <a:pt x="1194" y="629"/>
                </a:lnTo>
                <a:lnTo>
                  <a:pt x="1187" y="623"/>
                </a:lnTo>
                <a:lnTo>
                  <a:pt x="1179" y="617"/>
                </a:lnTo>
                <a:lnTo>
                  <a:pt x="1172" y="612"/>
                </a:lnTo>
                <a:lnTo>
                  <a:pt x="1166" y="606"/>
                </a:lnTo>
                <a:lnTo>
                  <a:pt x="1159" y="601"/>
                </a:lnTo>
                <a:lnTo>
                  <a:pt x="1152" y="595"/>
                </a:lnTo>
                <a:lnTo>
                  <a:pt x="1147" y="590"/>
                </a:lnTo>
                <a:lnTo>
                  <a:pt x="1140" y="584"/>
                </a:lnTo>
                <a:lnTo>
                  <a:pt x="1136" y="579"/>
                </a:lnTo>
                <a:lnTo>
                  <a:pt x="1131" y="574"/>
                </a:lnTo>
                <a:lnTo>
                  <a:pt x="1127" y="569"/>
                </a:lnTo>
                <a:lnTo>
                  <a:pt x="1128" y="574"/>
                </a:lnTo>
                <a:lnTo>
                  <a:pt x="1128" y="577"/>
                </a:lnTo>
                <a:lnTo>
                  <a:pt x="1128" y="582"/>
                </a:lnTo>
                <a:lnTo>
                  <a:pt x="1129" y="587"/>
                </a:lnTo>
                <a:lnTo>
                  <a:pt x="1129" y="592"/>
                </a:lnTo>
                <a:lnTo>
                  <a:pt x="1131" y="597"/>
                </a:lnTo>
                <a:lnTo>
                  <a:pt x="1131" y="602"/>
                </a:lnTo>
                <a:lnTo>
                  <a:pt x="1132" y="607"/>
                </a:lnTo>
                <a:lnTo>
                  <a:pt x="1132" y="612"/>
                </a:lnTo>
                <a:lnTo>
                  <a:pt x="1133" y="617"/>
                </a:lnTo>
                <a:lnTo>
                  <a:pt x="1133" y="622"/>
                </a:lnTo>
                <a:lnTo>
                  <a:pt x="1135" y="627"/>
                </a:lnTo>
                <a:lnTo>
                  <a:pt x="1136" y="631"/>
                </a:lnTo>
                <a:lnTo>
                  <a:pt x="1136" y="636"/>
                </a:lnTo>
                <a:lnTo>
                  <a:pt x="1137" y="641"/>
                </a:lnTo>
                <a:lnTo>
                  <a:pt x="1137" y="646"/>
                </a:lnTo>
                <a:close/>
                <a:moveTo>
                  <a:pt x="1183" y="1020"/>
                </a:moveTo>
                <a:lnTo>
                  <a:pt x="1178" y="1023"/>
                </a:lnTo>
                <a:lnTo>
                  <a:pt x="1172" y="1028"/>
                </a:lnTo>
                <a:lnTo>
                  <a:pt x="1167" y="1032"/>
                </a:lnTo>
                <a:lnTo>
                  <a:pt x="1162" y="1036"/>
                </a:lnTo>
                <a:lnTo>
                  <a:pt x="1158" y="1039"/>
                </a:lnTo>
                <a:lnTo>
                  <a:pt x="1152" y="1043"/>
                </a:lnTo>
                <a:lnTo>
                  <a:pt x="1147" y="1047"/>
                </a:lnTo>
                <a:lnTo>
                  <a:pt x="1141" y="1050"/>
                </a:lnTo>
                <a:lnTo>
                  <a:pt x="1136" y="1053"/>
                </a:lnTo>
                <a:lnTo>
                  <a:pt x="1131" y="1057"/>
                </a:lnTo>
                <a:lnTo>
                  <a:pt x="1125" y="1059"/>
                </a:lnTo>
                <a:lnTo>
                  <a:pt x="1121" y="1063"/>
                </a:lnTo>
                <a:lnTo>
                  <a:pt x="1116" y="1065"/>
                </a:lnTo>
                <a:lnTo>
                  <a:pt x="1110" y="1068"/>
                </a:lnTo>
                <a:lnTo>
                  <a:pt x="1105" y="1070"/>
                </a:lnTo>
                <a:lnTo>
                  <a:pt x="1101" y="1073"/>
                </a:lnTo>
                <a:lnTo>
                  <a:pt x="1089" y="1066"/>
                </a:lnTo>
                <a:lnTo>
                  <a:pt x="1104" y="1058"/>
                </a:lnTo>
                <a:lnTo>
                  <a:pt x="1119" y="1048"/>
                </a:lnTo>
                <a:lnTo>
                  <a:pt x="1132" y="1037"/>
                </a:lnTo>
                <a:lnTo>
                  <a:pt x="1147" y="1026"/>
                </a:lnTo>
                <a:lnTo>
                  <a:pt x="1159" y="1014"/>
                </a:lnTo>
                <a:lnTo>
                  <a:pt x="1172" y="1001"/>
                </a:lnTo>
                <a:lnTo>
                  <a:pt x="1184" y="988"/>
                </a:lnTo>
                <a:lnTo>
                  <a:pt x="1195" y="976"/>
                </a:lnTo>
                <a:lnTo>
                  <a:pt x="1205" y="962"/>
                </a:lnTo>
                <a:lnTo>
                  <a:pt x="1215" y="948"/>
                </a:lnTo>
                <a:lnTo>
                  <a:pt x="1223" y="935"/>
                </a:lnTo>
                <a:lnTo>
                  <a:pt x="1230" y="923"/>
                </a:lnTo>
                <a:lnTo>
                  <a:pt x="1237" y="910"/>
                </a:lnTo>
                <a:lnTo>
                  <a:pt x="1242" y="898"/>
                </a:lnTo>
                <a:lnTo>
                  <a:pt x="1246" y="887"/>
                </a:lnTo>
                <a:lnTo>
                  <a:pt x="1249" y="877"/>
                </a:lnTo>
                <a:lnTo>
                  <a:pt x="1248" y="877"/>
                </a:lnTo>
                <a:lnTo>
                  <a:pt x="1246" y="876"/>
                </a:lnTo>
                <a:lnTo>
                  <a:pt x="1245" y="876"/>
                </a:lnTo>
                <a:lnTo>
                  <a:pt x="1242" y="875"/>
                </a:lnTo>
                <a:lnTo>
                  <a:pt x="1241" y="875"/>
                </a:lnTo>
                <a:lnTo>
                  <a:pt x="1240" y="874"/>
                </a:lnTo>
                <a:lnTo>
                  <a:pt x="1238" y="874"/>
                </a:lnTo>
                <a:lnTo>
                  <a:pt x="1237" y="872"/>
                </a:lnTo>
                <a:lnTo>
                  <a:pt x="1236" y="872"/>
                </a:lnTo>
                <a:lnTo>
                  <a:pt x="1234" y="871"/>
                </a:lnTo>
                <a:lnTo>
                  <a:pt x="1233" y="871"/>
                </a:lnTo>
                <a:lnTo>
                  <a:pt x="1231" y="870"/>
                </a:lnTo>
                <a:lnTo>
                  <a:pt x="1229" y="870"/>
                </a:lnTo>
                <a:lnTo>
                  <a:pt x="1227" y="869"/>
                </a:lnTo>
                <a:lnTo>
                  <a:pt x="1226" y="869"/>
                </a:lnTo>
                <a:lnTo>
                  <a:pt x="1225" y="867"/>
                </a:lnTo>
                <a:lnTo>
                  <a:pt x="1190" y="912"/>
                </a:lnTo>
                <a:lnTo>
                  <a:pt x="1187" y="912"/>
                </a:lnTo>
                <a:lnTo>
                  <a:pt x="1186" y="912"/>
                </a:lnTo>
                <a:lnTo>
                  <a:pt x="1184" y="912"/>
                </a:lnTo>
                <a:lnTo>
                  <a:pt x="1183" y="910"/>
                </a:lnTo>
                <a:lnTo>
                  <a:pt x="1182" y="910"/>
                </a:lnTo>
                <a:lnTo>
                  <a:pt x="1180" y="910"/>
                </a:lnTo>
                <a:lnTo>
                  <a:pt x="1179" y="910"/>
                </a:lnTo>
                <a:lnTo>
                  <a:pt x="1178" y="910"/>
                </a:lnTo>
                <a:lnTo>
                  <a:pt x="1176" y="909"/>
                </a:lnTo>
                <a:lnTo>
                  <a:pt x="1175" y="909"/>
                </a:lnTo>
                <a:lnTo>
                  <a:pt x="1174" y="909"/>
                </a:lnTo>
                <a:lnTo>
                  <a:pt x="1172" y="909"/>
                </a:lnTo>
                <a:lnTo>
                  <a:pt x="1171" y="909"/>
                </a:lnTo>
                <a:lnTo>
                  <a:pt x="1170" y="909"/>
                </a:lnTo>
                <a:lnTo>
                  <a:pt x="1168" y="908"/>
                </a:lnTo>
                <a:lnTo>
                  <a:pt x="1167" y="908"/>
                </a:lnTo>
                <a:lnTo>
                  <a:pt x="1167" y="910"/>
                </a:lnTo>
                <a:lnTo>
                  <a:pt x="1167" y="912"/>
                </a:lnTo>
                <a:lnTo>
                  <a:pt x="1167" y="914"/>
                </a:lnTo>
                <a:lnTo>
                  <a:pt x="1167" y="917"/>
                </a:lnTo>
                <a:lnTo>
                  <a:pt x="1167" y="918"/>
                </a:lnTo>
                <a:lnTo>
                  <a:pt x="1167" y="920"/>
                </a:lnTo>
                <a:lnTo>
                  <a:pt x="1167" y="923"/>
                </a:lnTo>
                <a:lnTo>
                  <a:pt x="1167" y="924"/>
                </a:lnTo>
                <a:lnTo>
                  <a:pt x="1167" y="926"/>
                </a:lnTo>
                <a:lnTo>
                  <a:pt x="1167" y="929"/>
                </a:lnTo>
                <a:lnTo>
                  <a:pt x="1167" y="930"/>
                </a:lnTo>
                <a:lnTo>
                  <a:pt x="1167" y="933"/>
                </a:lnTo>
                <a:lnTo>
                  <a:pt x="1167" y="935"/>
                </a:lnTo>
                <a:lnTo>
                  <a:pt x="1167" y="936"/>
                </a:lnTo>
                <a:lnTo>
                  <a:pt x="1167" y="939"/>
                </a:lnTo>
                <a:lnTo>
                  <a:pt x="1167" y="941"/>
                </a:lnTo>
                <a:lnTo>
                  <a:pt x="1167" y="944"/>
                </a:lnTo>
                <a:lnTo>
                  <a:pt x="1167" y="946"/>
                </a:lnTo>
                <a:lnTo>
                  <a:pt x="1166" y="950"/>
                </a:lnTo>
                <a:lnTo>
                  <a:pt x="1164" y="955"/>
                </a:lnTo>
                <a:lnTo>
                  <a:pt x="1163" y="958"/>
                </a:lnTo>
                <a:lnTo>
                  <a:pt x="1162" y="963"/>
                </a:lnTo>
                <a:lnTo>
                  <a:pt x="1159" y="968"/>
                </a:lnTo>
                <a:lnTo>
                  <a:pt x="1156" y="972"/>
                </a:lnTo>
                <a:lnTo>
                  <a:pt x="1153" y="977"/>
                </a:lnTo>
                <a:lnTo>
                  <a:pt x="1151" y="982"/>
                </a:lnTo>
                <a:lnTo>
                  <a:pt x="1147" y="987"/>
                </a:lnTo>
                <a:lnTo>
                  <a:pt x="1144" y="990"/>
                </a:lnTo>
                <a:lnTo>
                  <a:pt x="1139" y="994"/>
                </a:lnTo>
                <a:lnTo>
                  <a:pt x="1135" y="996"/>
                </a:lnTo>
                <a:lnTo>
                  <a:pt x="1129" y="1000"/>
                </a:lnTo>
                <a:lnTo>
                  <a:pt x="1125" y="1001"/>
                </a:lnTo>
                <a:lnTo>
                  <a:pt x="1121" y="1003"/>
                </a:lnTo>
                <a:lnTo>
                  <a:pt x="1119" y="1003"/>
                </a:lnTo>
                <a:lnTo>
                  <a:pt x="1116" y="1004"/>
                </a:lnTo>
                <a:lnTo>
                  <a:pt x="1112" y="1004"/>
                </a:lnTo>
                <a:lnTo>
                  <a:pt x="1109" y="1004"/>
                </a:lnTo>
                <a:lnTo>
                  <a:pt x="1106" y="1004"/>
                </a:lnTo>
                <a:lnTo>
                  <a:pt x="1104" y="1004"/>
                </a:lnTo>
                <a:lnTo>
                  <a:pt x="1101" y="1004"/>
                </a:lnTo>
                <a:lnTo>
                  <a:pt x="1098" y="1004"/>
                </a:lnTo>
                <a:lnTo>
                  <a:pt x="1097" y="1004"/>
                </a:lnTo>
                <a:lnTo>
                  <a:pt x="1094" y="1004"/>
                </a:lnTo>
                <a:lnTo>
                  <a:pt x="1092" y="1003"/>
                </a:lnTo>
                <a:lnTo>
                  <a:pt x="1089" y="1003"/>
                </a:lnTo>
                <a:lnTo>
                  <a:pt x="1086" y="1001"/>
                </a:lnTo>
                <a:lnTo>
                  <a:pt x="1084" y="1000"/>
                </a:lnTo>
                <a:lnTo>
                  <a:pt x="1081" y="1000"/>
                </a:lnTo>
                <a:lnTo>
                  <a:pt x="1080" y="1003"/>
                </a:lnTo>
                <a:lnTo>
                  <a:pt x="1080" y="1005"/>
                </a:lnTo>
                <a:lnTo>
                  <a:pt x="1080" y="1007"/>
                </a:lnTo>
                <a:lnTo>
                  <a:pt x="1080" y="1010"/>
                </a:lnTo>
                <a:lnTo>
                  <a:pt x="1080" y="1012"/>
                </a:lnTo>
                <a:lnTo>
                  <a:pt x="1080" y="1014"/>
                </a:lnTo>
                <a:lnTo>
                  <a:pt x="1080" y="1016"/>
                </a:lnTo>
                <a:lnTo>
                  <a:pt x="1078" y="1019"/>
                </a:lnTo>
                <a:lnTo>
                  <a:pt x="1078" y="1021"/>
                </a:lnTo>
                <a:lnTo>
                  <a:pt x="1078" y="1023"/>
                </a:lnTo>
                <a:lnTo>
                  <a:pt x="1078" y="1026"/>
                </a:lnTo>
                <a:lnTo>
                  <a:pt x="1078" y="1028"/>
                </a:lnTo>
                <a:lnTo>
                  <a:pt x="1078" y="1031"/>
                </a:lnTo>
                <a:lnTo>
                  <a:pt x="1077" y="1033"/>
                </a:lnTo>
                <a:lnTo>
                  <a:pt x="1077" y="1036"/>
                </a:lnTo>
                <a:lnTo>
                  <a:pt x="1076" y="1038"/>
                </a:lnTo>
                <a:lnTo>
                  <a:pt x="1071" y="1052"/>
                </a:lnTo>
                <a:lnTo>
                  <a:pt x="1065" y="1065"/>
                </a:lnTo>
                <a:lnTo>
                  <a:pt x="1057" y="1076"/>
                </a:lnTo>
                <a:lnTo>
                  <a:pt x="1049" y="1086"/>
                </a:lnTo>
                <a:lnTo>
                  <a:pt x="1038" y="1095"/>
                </a:lnTo>
                <a:lnTo>
                  <a:pt x="1026" y="1103"/>
                </a:lnTo>
                <a:lnTo>
                  <a:pt x="1014" y="1109"/>
                </a:lnTo>
                <a:lnTo>
                  <a:pt x="1000" y="1116"/>
                </a:lnTo>
                <a:lnTo>
                  <a:pt x="985" y="1120"/>
                </a:lnTo>
                <a:lnTo>
                  <a:pt x="971" y="1124"/>
                </a:lnTo>
                <a:lnTo>
                  <a:pt x="956" y="1128"/>
                </a:lnTo>
                <a:lnTo>
                  <a:pt x="940" y="1130"/>
                </a:lnTo>
                <a:lnTo>
                  <a:pt x="924" y="1133"/>
                </a:lnTo>
                <a:lnTo>
                  <a:pt x="906" y="1135"/>
                </a:lnTo>
                <a:lnTo>
                  <a:pt x="890" y="1136"/>
                </a:lnTo>
                <a:lnTo>
                  <a:pt x="874" y="1138"/>
                </a:lnTo>
                <a:lnTo>
                  <a:pt x="851" y="1138"/>
                </a:lnTo>
                <a:lnTo>
                  <a:pt x="827" y="1136"/>
                </a:lnTo>
                <a:lnTo>
                  <a:pt x="803" y="1133"/>
                </a:lnTo>
                <a:lnTo>
                  <a:pt x="777" y="1128"/>
                </a:lnTo>
                <a:lnTo>
                  <a:pt x="752" y="1120"/>
                </a:lnTo>
                <a:lnTo>
                  <a:pt x="726" y="1111"/>
                </a:lnTo>
                <a:lnTo>
                  <a:pt x="700" y="1101"/>
                </a:lnTo>
                <a:lnTo>
                  <a:pt x="676" y="1089"/>
                </a:lnTo>
                <a:lnTo>
                  <a:pt x="653" y="1074"/>
                </a:lnTo>
                <a:lnTo>
                  <a:pt x="632" y="1059"/>
                </a:lnTo>
                <a:lnTo>
                  <a:pt x="612" y="1043"/>
                </a:lnTo>
                <a:lnTo>
                  <a:pt x="596" y="1025"/>
                </a:lnTo>
                <a:lnTo>
                  <a:pt x="582" y="1006"/>
                </a:lnTo>
                <a:lnTo>
                  <a:pt x="571" y="985"/>
                </a:lnTo>
                <a:lnTo>
                  <a:pt x="565" y="964"/>
                </a:lnTo>
                <a:lnTo>
                  <a:pt x="562" y="942"/>
                </a:lnTo>
                <a:lnTo>
                  <a:pt x="550" y="945"/>
                </a:lnTo>
                <a:lnTo>
                  <a:pt x="538" y="947"/>
                </a:lnTo>
                <a:lnTo>
                  <a:pt x="526" y="951"/>
                </a:lnTo>
                <a:lnTo>
                  <a:pt x="512" y="955"/>
                </a:lnTo>
                <a:lnTo>
                  <a:pt x="500" y="958"/>
                </a:lnTo>
                <a:lnTo>
                  <a:pt x="488" y="962"/>
                </a:lnTo>
                <a:lnTo>
                  <a:pt x="475" y="967"/>
                </a:lnTo>
                <a:lnTo>
                  <a:pt x="462" y="971"/>
                </a:lnTo>
                <a:lnTo>
                  <a:pt x="449" y="977"/>
                </a:lnTo>
                <a:lnTo>
                  <a:pt x="437" y="982"/>
                </a:lnTo>
                <a:lnTo>
                  <a:pt x="423" y="987"/>
                </a:lnTo>
                <a:lnTo>
                  <a:pt x="411" y="993"/>
                </a:lnTo>
                <a:lnTo>
                  <a:pt x="399" y="999"/>
                </a:lnTo>
                <a:lnTo>
                  <a:pt x="386" y="1006"/>
                </a:lnTo>
                <a:lnTo>
                  <a:pt x="374" y="1012"/>
                </a:lnTo>
                <a:lnTo>
                  <a:pt x="362" y="1020"/>
                </a:lnTo>
                <a:lnTo>
                  <a:pt x="375" y="1041"/>
                </a:lnTo>
                <a:lnTo>
                  <a:pt x="393" y="1063"/>
                </a:lnTo>
                <a:lnTo>
                  <a:pt x="413" y="1084"/>
                </a:lnTo>
                <a:lnTo>
                  <a:pt x="436" y="1105"/>
                </a:lnTo>
                <a:lnTo>
                  <a:pt x="461" y="1125"/>
                </a:lnTo>
                <a:lnTo>
                  <a:pt x="489" y="1146"/>
                </a:lnTo>
                <a:lnTo>
                  <a:pt x="522" y="1165"/>
                </a:lnTo>
                <a:lnTo>
                  <a:pt x="554" y="1183"/>
                </a:lnTo>
                <a:lnTo>
                  <a:pt x="590" y="1200"/>
                </a:lnTo>
                <a:lnTo>
                  <a:pt x="628" y="1216"/>
                </a:lnTo>
                <a:lnTo>
                  <a:pt x="667" y="1230"/>
                </a:lnTo>
                <a:lnTo>
                  <a:pt x="707" y="1241"/>
                </a:lnTo>
                <a:lnTo>
                  <a:pt x="750" y="1251"/>
                </a:lnTo>
                <a:lnTo>
                  <a:pt x="793" y="1258"/>
                </a:lnTo>
                <a:lnTo>
                  <a:pt x="838" y="1262"/>
                </a:lnTo>
                <a:lnTo>
                  <a:pt x="882" y="1264"/>
                </a:lnTo>
                <a:lnTo>
                  <a:pt x="897" y="1263"/>
                </a:lnTo>
                <a:lnTo>
                  <a:pt x="910" y="1263"/>
                </a:lnTo>
                <a:lnTo>
                  <a:pt x="926" y="1262"/>
                </a:lnTo>
                <a:lnTo>
                  <a:pt x="941" y="1259"/>
                </a:lnTo>
                <a:lnTo>
                  <a:pt x="955" y="1258"/>
                </a:lnTo>
                <a:lnTo>
                  <a:pt x="969" y="1256"/>
                </a:lnTo>
                <a:lnTo>
                  <a:pt x="984" y="1252"/>
                </a:lnTo>
                <a:lnTo>
                  <a:pt x="998" y="1249"/>
                </a:lnTo>
                <a:lnTo>
                  <a:pt x="1010" y="1246"/>
                </a:lnTo>
                <a:lnTo>
                  <a:pt x="1022" y="1242"/>
                </a:lnTo>
                <a:lnTo>
                  <a:pt x="1033" y="1237"/>
                </a:lnTo>
                <a:lnTo>
                  <a:pt x="1042" y="1234"/>
                </a:lnTo>
                <a:lnTo>
                  <a:pt x="1050" y="1229"/>
                </a:lnTo>
                <a:lnTo>
                  <a:pt x="1055" y="1225"/>
                </a:lnTo>
                <a:lnTo>
                  <a:pt x="1061" y="1220"/>
                </a:lnTo>
                <a:lnTo>
                  <a:pt x="1062" y="1215"/>
                </a:lnTo>
                <a:lnTo>
                  <a:pt x="1063" y="1209"/>
                </a:lnTo>
                <a:lnTo>
                  <a:pt x="1065" y="1202"/>
                </a:lnTo>
                <a:lnTo>
                  <a:pt x="1066" y="1195"/>
                </a:lnTo>
                <a:lnTo>
                  <a:pt x="1066" y="1191"/>
                </a:lnTo>
                <a:lnTo>
                  <a:pt x="1066" y="1184"/>
                </a:lnTo>
                <a:lnTo>
                  <a:pt x="1066" y="1178"/>
                </a:lnTo>
                <a:lnTo>
                  <a:pt x="1066" y="1172"/>
                </a:lnTo>
                <a:lnTo>
                  <a:pt x="1065" y="1167"/>
                </a:lnTo>
                <a:lnTo>
                  <a:pt x="1063" y="1161"/>
                </a:lnTo>
                <a:lnTo>
                  <a:pt x="1061" y="1156"/>
                </a:lnTo>
                <a:lnTo>
                  <a:pt x="1059" y="1150"/>
                </a:lnTo>
                <a:lnTo>
                  <a:pt x="1057" y="1145"/>
                </a:lnTo>
                <a:lnTo>
                  <a:pt x="1053" y="1139"/>
                </a:lnTo>
                <a:lnTo>
                  <a:pt x="1049" y="1134"/>
                </a:lnTo>
                <a:lnTo>
                  <a:pt x="1045" y="1129"/>
                </a:lnTo>
                <a:lnTo>
                  <a:pt x="1041" y="1123"/>
                </a:lnTo>
                <a:lnTo>
                  <a:pt x="1041" y="1123"/>
                </a:lnTo>
                <a:lnTo>
                  <a:pt x="1041" y="1122"/>
                </a:lnTo>
                <a:lnTo>
                  <a:pt x="1041" y="1120"/>
                </a:lnTo>
                <a:lnTo>
                  <a:pt x="1041" y="1118"/>
                </a:lnTo>
                <a:lnTo>
                  <a:pt x="1042" y="1117"/>
                </a:lnTo>
                <a:lnTo>
                  <a:pt x="1042" y="1113"/>
                </a:lnTo>
                <a:lnTo>
                  <a:pt x="1043" y="1111"/>
                </a:lnTo>
                <a:lnTo>
                  <a:pt x="1043" y="1108"/>
                </a:lnTo>
                <a:lnTo>
                  <a:pt x="1045" y="1105"/>
                </a:lnTo>
                <a:lnTo>
                  <a:pt x="1047" y="1101"/>
                </a:lnTo>
                <a:lnTo>
                  <a:pt x="1049" y="1097"/>
                </a:lnTo>
                <a:lnTo>
                  <a:pt x="1050" y="1095"/>
                </a:lnTo>
                <a:lnTo>
                  <a:pt x="1053" y="1091"/>
                </a:lnTo>
                <a:lnTo>
                  <a:pt x="1055" y="1089"/>
                </a:lnTo>
                <a:lnTo>
                  <a:pt x="1059" y="1085"/>
                </a:lnTo>
                <a:lnTo>
                  <a:pt x="1062" y="1082"/>
                </a:lnTo>
                <a:lnTo>
                  <a:pt x="1063" y="1086"/>
                </a:lnTo>
                <a:lnTo>
                  <a:pt x="1065" y="1090"/>
                </a:lnTo>
                <a:lnTo>
                  <a:pt x="1066" y="1093"/>
                </a:lnTo>
                <a:lnTo>
                  <a:pt x="1069" y="1097"/>
                </a:lnTo>
                <a:lnTo>
                  <a:pt x="1070" y="1101"/>
                </a:lnTo>
                <a:lnTo>
                  <a:pt x="1071" y="1103"/>
                </a:lnTo>
                <a:lnTo>
                  <a:pt x="1073" y="1107"/>
                </a:lnTo>
                <a:lnTo>
                  <a:pt x="1076" y="1109"/>
                </a:lnTo>
                <a:lnTo>
                  <a:pt x="1077" y="1112"/>
                </a:lnTo>
                <a:lnTo>
                  <a:pt x="1078" y="1114"/>
                </a:lnTo>
                <a:lnTo>
                  <a:pt x="1081" y="1116"/>
                </a:lnTo>
                <a:lnTo>
                  <a:pt x="1082" y="1118"/>
                </a:lnTo>
                <a:lnTo>
                  <a:pt x="1084" y="1119"/>
                </a:lnTo>
                <a:lnTo>
                  <a:pt x="1086" y="1122"/>
                </a:lnTo>
                <a:lnTo>
                  <a:pt x="1088" y="1123"/>
                </a:lnTo>
                <a:lnTo>
                  <a:pt x="1089" y="1123"/>
                </a:lnTo>
                <a:lnTo>
                  <a:pt x="1090" y="1124"/>
                </a:lnTo>
                <a:lnTo>
                  <a:pt x="1093" y="1124"/>
                </a:lnTo>
                <a:lnTo>
                  <a:pt x="1096" y="1125"/>
                </a:lnTo>
                <a:lnTo>
                  <a:pt x="1098" y="1125"/>
                </a:lnTo>
                <a:lnTo>
                  <a:pt x="1101" y="1125"/>
                </a:lnTo>
                <a:lnTo>
                  <a:pt x="1105" y="1125"/>
                </a:lnTo>
                <a:lnTo>
                  <a:pt x="1108" y="1125"/>
                </a:lnTo>
                <a:lnTo>
                  <a:pt x="1112" y="1125"/>
                </a:lnTo>
                <a:lnTo>
                  <a:pt x="1116" y="1125"/>
                </a:lnTo>
                <a:lnTo>
                  <a:pt x="1119" y="1125"/>
                </a:lnTo>
                <a:lnTo>
                  <a:pt x="1123" y="1124"/>
                </a:lnTo>
                <a:lnTo>
                  <a:pt x="1127" y="1124"/>
                </a:lnTo>
                <a:lnTo>
                  <a:pt x="1131" y="1123"/>
                </a:lnTo>
                <a:lnTo>
                  <a:pt x="1135" y="1122"/>
                </a:lnTo>
                <a:lnTo>
                  <a:pt x="1139" y="1120"/>
                </a:lnTo>
                <a:lnTo>
                  <a:pt x="1143" y="1119"/>
                </a:lnTo>
                <a:lnTo>
                  <a:pt x="1145" y="1118"/>
                </a:lnTo>
                <a:lnTo>
                  <a:pt x="1148" y="1116"/>
                </a:lnTo>
                <a:lnTo>
                  <a:pt x="1151" y="1113"/>
                </a:lnTo>
                <a:lnTo>
                  <a:pt x="1155" y="1109"/>
                </a:lnTo>
                <a:lnTo>
                  <a:pt x="1158" y="1107"/>
                </a:lnTo>
                <a:lnTo>
                  <a:pt x="1162" y="1102"/>
                </a:lnTo>
                <a:lnTo>
                  <a:pt x="1166" y="1098"/>
                </a:lnTo>
                <a:lnTo>
                  <a:pt x="1170" y="1095"/>
                </a:lnTo>
                <a:lnTo>
                  <a:pt x="1174" y="1091"/>
                </a:lnTo>
                <a:lnTo>
                  <a:pt x="1179" y="1086"/>
                </a:lnTo>
                <a:lnTo>
                  <a:pt x="1184" y="1082"/>
                </a:lnTo>
                <a:lnTo>
                  <a:pt x="1190" y="1079"/>
                </a:lnTo>
                <a:lnTo>
                  <a:pt x="1197" y="1075"/>
                </a:lnTo>
                <a:lnTo>
                  <a:pt x="1202" y="1073"/>
                </a:lnTo>
                <a:lnTo>
                  <a:pt x="1210" y="1070"/>
                </a:lnTo>
                <a:lnTo>
                  <a:pt x="1218" y="1069"/>
                </a:lnTo>
                <a:lnTo>
                  <a:pt x="1225" y="1068"/>
                </a:lnTo>
                <a:lnTo>
                  <a:pt x="1231" y="1066"/>
                </a:lnTo>
                <a:lnTo>
                  <a:pt x="1240" y="1065"/>
                </a:lnTo>
                <a:lnTo>
                  <a:pt x="1248" y="1064"/>
                </a:lnTo>
                <a:lnTo>
                  <a:pt x="1256" y="1063"/>
                </a:lnTo>
                <a:lnTo>
                  <a:pt x="1265" y="1063"/>
                </a:lnTo>
                <a:lnTo>
                  <a:pt x="1274" y="1062"/>
                </a:lnTo>
                <a:lnTo>
                  <a:pt x="1283" y="1060"/>
                </a:lnTo>
                <a:lnTo>
                  <a:pt x="1292" y="1060"/>
                </a:lnTo>
                <a:lnTo>
                  <a:pt x="1301" y="1059"/>
                </a:lnTo>
                <a:lnTo>
                  <a:pt x="1309" y="1058"/>
                </a:lnTo>
                <a:lnTo>
                  <a:pt x="1319" y="1058"/>
                </a:lnTo>
                <a:lnTo>
                  <a:pt x="1326" y="1057"/>
                </a:lnTo>
                <a:lnTo>
                  <a:pt x="1334" y="1055"/>
                </a:lnTo>
                <a:lnTo>
                  <a:pt x="1339" y="1055"/>
                </a:lnTo>
                <a:lnTo>
                  <a:pt x="1344" y="1054"/>
                </a:lnTo>
                <a:lnTo>
                  <a:pt x="1334" y="1049"/>
                </a:lnTo>
                <a:lnTo>
                  <a:pt x="1323" y="1046"/>
                </a:lnTo>
                <a:lnTo>
                  <a:pt x="1312" y="1041"/>
                </a:lnTo>
                <a:lnTo>
                  <a:pt x="1301" y="1037"/>
                </a:lnTo>
                <a:lnTo>
                  <a:pt x="1292" y="1033"/>
                </a:lnTo>
                <a:lnTo>
                  <a:pt x="1283" y="1031"/>
                </a:lnTo>
                <a:lnTo>
                  <a:pt x="1272" y="1028"/>
                </a:lnTo>
                <a:lnTo>
                  <a:pt x="1262" y="1026"/>
                </a:lnTo>
                <a:lnTo>
                  <a:pt x="1253" y="1023"/>
                </a:lnTo>
                <a:lnTo>
                  <a:pt x="1244" y="1022"/>
                </a:lnTo>
                <a:lnTo>
                  <a:pt x="1234" y="1021"/>
                </a:lnTo>
                <a:lnTo>
                  <a:pt x="1225" y="1020"/>
                </a:lnTo>
                <a:lnTo>
                  <a:pt x="1214" y="1020"/>
                </a:lnTo>
                <a:lnTo>
                  <a:pt x="1205" y="1019"/>
                </a:lnTo>
                <a:lnTo>
                  <a:pt x="1194" y="1020"/>
                </a:lnTo>
                <a:lnTo>
                  <a:pt x="1183" y="1020"/>
                </a:lnTo>
                <a:close/>
                <a:moveTo>
                  <a:pt x="1276" y="890"/>
                </a:moveTo>
                <a:lnTo>
                  <a:pt x="1273" y="896"/>
                </a:lnTo>
                <a:lnTo>
                  <a:pt x="1272" y="903"/>
                </a:lnTo>
                <a:lnTo>
                  <a:pt x="1269" y="909"/>
                </a:lnTo>
                <a:lnTo>
                  <a:pt x="1265" y="915"/>
                </a:lnTo>
                <a:lnTo>
                  <a:pt x="1262" y="921"/>
                </a:lnTo>
                <a:lnTo>
                  <a:pt x="1258" y="929"/>
                </a:lnTo>
                <a:lnTo>
                  <a:pt x="1256" y="935"/>
                </a:lnTo>
                <a:lnTo>
                  <a:pt x="1252" y="941"/>
                </a:lnTo>
                <a:lnTo>
                  <a:pt x="1248" y="947"/>
                </a:lnTo>
                <a:lnTo>
                  <a:pt x="1244" y="953"/>
                </a:lnTo>
                <a:lnTo>
                  <a:pt x="1240" y="960"/>
                </a:lnTo>
                <a:lnTo>
                  <a:pt x="1236" y="964"/>
                </a:lnTo>
                <a:lnTo>
                  <a:pt x="1230" y="971"/>
                </a:lnTo>
                <a:lnTo>
                  <a:pt x="1226" y="977"/>
                </a:lnTo>
                <a:lnTo>
                  <a:pt x="1221" y="982"/>
                </a:lnTo>
                <a:lnTo>
                  <a:pt x="1215" y="988"/>
                </a:lnTo>
                <a:lnTo>
                  <a:pt x="1219" y="987"/>
                </a:lnTo>
                <a:lnTo>
                  <a:pt x="1222" y="985"/>
                </a:lnTo>
                <a:lnTo>
                  <a:pt x="1226" y="985"/>
                </a:lnTo>
                <a:lnTo>
                  <a:pt x="1229" y="984"/>
                </a:lnTo>
                <a:lnTo>
                  <a:pt x="1233" y="984"/>
                </a:lnTo>
                <a:lnTo>
                  <a:pt x="1237" y="983"/>
                </a:lnTo>
                <a:lnTo>
                  <a:pt x="1241" y="983"/>
                </a:lnTo>
                <a:lnTo>
                  <a:pt x="1245" y="982"/>
                </a:lnTo>
                <a:lnTo>
                  <a:pt x="1249" y="982"/>
                </a:lnTo>
                <a:lnTo>
                  <a:pt x="1254" y="980"/>
                </a:lnTo>
                <a:lnTo>
                  <a:pt x="1258" y="980"/>
                </a:lnTo>
                <a:lnTo>
                  <a:pt x="1264" y="980"/>
                </a:lnTo>
                <a:lnTo>
                  <a:pt x="1269" y="979"/>
                </a:lnTo>
                <a:lnTo>
                  <a:pt x="1274" y="979"/>
                </a:lnTo>
                <a:lnTo>
                  <a:pt x="1281" y="979"/>
                </a:lnTo>
                <a:lnTo>
                  <a:pt x="1287" y="979"/>
                </a:lnTo>
                <a:lnTo>
                  <a:pt x="1293" y="982"/>
                </a:lnTo>
                <a:lnTo>
                  <a:pt x="1300" y="983"/>
                </a:lnTo>
                <a:lnTo>
                  <a:pt x="1305" y="985"/>
                </a:lnTo>
                <a:lnTo>
                  <a:pt x="1311" y="988"/>
                </a:lnTo>
                <a:lnTo>
                  <a:pt x="1316" y="990"/>
                </a:lnTo>
                <a:lnTo>
                  <a:pt x="1322" y="993"/>
                </a:lnTo>
                <a:lnTo>
                  <a:pt x="1327" y="996"/>
                </a:lnTo>
                <a:lnTo>
                  <a:pt x="1334" y="999"/>
                </a:lnTo>
                <a:lnTo>
                  <a:pt x="1340" y="1003"/>
                </a:lnTo>
                <a:lnTo>
                  <a:pt x="1347" y="1006"/>
                </a:lnTo>
                <a:lnTo>
                  <a:pt x="1355" y="1009"/>
                </a:lnTo>
                <a:lnTo>
                  <a:pt x="1363" y="1014"/>
                </a:lnTo>
                <a:lnTo>
                  <a:pt x="1373" y="1017"/>
                </a:lnTo>
                <a:lnTo>
                  <a:pt x="1383" y="1021"/>
                </a:lnTo>
                <a:lnTo>
                  <a:pt x="1394" y="1026"/>
                </a:lnTo>
                <a:lnTo>
                  <a:pt x="1408" y="1030"/>
                </a:lnTo>
                <a:lnTo>
                  <a:pt x="1408" y="1027"/>
                </a:lnTo>
                <a:lnTo>
                  <a:pt x="1408" y="1023"/>
                </a:lnTo>
                <a:lnTo>
                  <a:pt x="1406" y="1021"/>
                </a:lnTo>
                <a:lnTo>
                  <a:pt x="1406" y="1017"/>
                </a:lnTo>
                <a:lnTo>
                  <a:pt x="1406" y="1015"/>
                </a:lnTo>
                <a:lnTo>
                  <a:pt x="1406" y="1011"/>
                </a:lnTo>
                <a:lnTo>
                  <a:pt x="1406" y="1009"/>
                </a:lnTo>
                <a:lnTo>
                  <a:pt x="1406" y="1005"/>
                </a:lnTo>
                <a:lnTo>
                  <a:pt x="1405" y="1003"/>
                </a:lnTo>
                <a:lnTo>
                  <a:pt x="1405" y="999"/>
                </a:lnTo>
                <a:lnTo>
                  <a:pt x="1405" y="995"/>
                </a:lnTo>
                <a:lnTo>
                  <a:pt x="1405" y="993"/>
                </a:lnTo>
                <a:lnTo>
                  <a:pt x="1404" y="989"/>
                </a:lnTo>
                <a:lnTo>
                  <a:pt x="1404" y="987"/>
                </a:lnTo>
                <a:lnTo>
                  <a:pt x="1404" y="983"/>
                </a:lnTo>
                <a:lnTo>
                  <a:pt x="1402" y="979"/>
                </a:lnTo>
                <a:lnTo>
                  <a:pt x="1395" y="973"/>
                </a:lnTo>
                <a:lnTo>
                  <a:pt x="1389" y="967"/>
                </a:lnTo>
                <a:lnTo>
                  <a:pt x="1381" y="961"/>
                </a:lnTo>
                <a:lnTo>
                  <a:pt x="1374" y="956"/>
                </a:lnTo>
                <a:lnTo>
                  <a:pt x="1366" y="950"/>
                </a:lnTo>
                <a:lnTo>
                  <a:pt x="1359" y="944"/>
                </a:lnTo>
                <a:lnTo>
                  <a:pt x="1352" y="939"/>
                </a:lnTo>
                <a:lnTo>
                  <a:pt x="1344" y="934"/>
                </a:lnTo>
                <a:lnTo>
                  <a:pt x="1338" y="929"/>
                </a:lnTo>
                <a:lnTo>
                  <a:pt x="1331" y="924"/>
                </a:lnTo>
                <a:lnTo>
                  <a:pt x="1324" y="919"/>
                </a:lnTo>
                <a:lnTo>
                  <a:pt x="1318" y="914"/>
                </a:lnTo>
                <a:lnTo>
                  <a:pt x="1311" y="910"/>
                </a:lnTo>
                <a:lnTo>
                  <a:pt x="1305" y="907"/>
                </a:lnTo>
                <a:lnTo>
                  <a:pt x="1300" y="903"/>
                </a:lnTo>
                <a:lnTo>
                  <a:pt x="1293" y="899"/>
                </a:lnTo>
                <a:lnTo>
                  <a:pt x="1293" y="899"/>
                </a:lnTo>
                <a:lnTo>
                  <a:pt x="1292" y="899"/>
                </a:lnTo>
                <a:lnTo>
                  <a:pt x="1291" y="898"/>
                </a:lnTo>
                <a:lnTo>
                  <a:pt x="1291" y="898"/>
                </a:lnTo>
                <a:lnTo>
                  <a:pt x="1289" y="898"/>
                </a:lnTo>
                <a:lnTo>
                  <a:pt x="1288" y="897"/>
                </a:lnTo>
                <a:lnTo>
                  <a:pt x="1288" y="897"/>
                </a:lnTo>
                <a:lnTo>
                  <a:pt x="1287" y="896"/>
                </a:lnTo>
                <a:lnTo>
                  <a:pt x="1285" y="894"/>
                </a:lnTo>
                <a:lnTo>
                  <a:pt x="1284" y="894"/>
                </a:lnTo>
                <a:lnTo>
                  <a:pt x="1283" y="893"/>
                </a:lnTo>
                <a:lnTo>
                  <a:pt x="1281" y="893"/>
                </a:lnTo>
                <a:lnTo>
                  <a:pt x="1280" y="892"/>
                </a:lnTo>
                <a:lnTo>
                  <a:pt x="1279" y="891"/>
                </a:lnTo>
                <a:lnTo>
                  <a:pt x="1277" y="891"/>
                </a:lnTo>
                <a:lnTo>
                  <a:pt x="1276" y="890"/>
                </a:lnTo>
                <a:close/>
                <a:moveTo>
                  <a:pt x="1280" y="786"/>
                </a:moveTo>
                <a:lnTo>
                  <a:pt x="1281" y="790"/>
                </a:lnTo>
                <a:lnTo>
                  <a:pt x="1283" y="794"/>
                </a:lnTo>
                <a:lnTo>
                  <a:pt x="1284" y="797"/>
                </a:lnTo>
                <a:lnTo>
                  <a:pt x="1284" y="802"/>
                </a:lnTo>
                <a:lnTo>
                  <a:pt x="1285" y="806"/>
                </a:lnTo>
                <a:lnTo>
                  <a:pt x="1285" y="810"/>
                </a:lnTo>
                <a:lnTo>
                  <a:pt x="1287" y="813"/>
                </a:lnTo>
                <a:lnTo>
                  <a:pt x="1287" y="818"/>
                </a:lnTo>
                <a:lnTo>
                  <a:pt x="1287" y="822"/>
                </a:lnTo>
                <a:lnTo>
                  <a:pt x="1287" y="826"/>
                </a:lnTo>
                <a:lnTo>
                  <a:pt x="1287" y="831"/>
                </a:lnTo>
                <a:lnTo>
                  <a:pt x="1287" y="834"/>
                </a:lnTo>
                <a:lnTo>
                  <a:pt x="1287" y="838"/>
                </a:lnTo>
                <a:lnTo>
                  <a:pt x="1287" y="843"/>
                </a:lnTo>
                <a:lnTo>
                  <a:pt x="1285" y="847"/>
                </a:lnTo>
                <a:lnTo>
                  <a:pt x="1285" y="851"/>
                </a:lnTo>
                <a:lnTo>
                  <a:pt x="1287" y="851"/>
                </a:lnTo>
                <a:lnTo>
                  <a:pt x="1289" y="853"/>
                </a:lnTo>
                <a:lnTo>
                  <a:pt x="1291" y="854"/>
                </a:lnTo>
                <a:lnTo>
                  <a:pt x="1293" y="854"/>
                </a:lnTo>
                <a:lnTo>
                  <a:pt x="1295" y="855"/>
                </a:lnTo>
                <a:lnTo>
                  <a:pt x="1296" y="856"/>
                </a:lnTo>
                <a:lnTo>
                  <a:pt x="1299" y="858"/>
                </a:lnTo>
                <a:lnTo>
                  <a:pt x="1300" y="858"/>
                </a:lnTo>
                <a:lnTo>
                  <a:pt x="1301" y="859"/>
                </a:lnTo>
                <a:lnTo>
                  <a:pt x="1304" y="860"/>
                </a:lnTo>
                <a:lnTo>
                  <a:pt x="1305" y="861"/>
                </a:lnTo>
                <a:lnTo>
                  <a:pt x="1307" y="862"/>
                </a:lnTo>
                <a:lnTo>
                  <a:pt x="1308" y="862"/>
                </a:lnTo>
                <a:lnTo>
                  <a:pt x="1311" y="864"/>
                </a:lnTo>
                <a:lnTo>
                  <a:pt x="1312" y="865"/>
                </a:lnTo>
                <a:lnTo>
                  <a:pt x="1313" y="865"/>
                </a:lnTo>
                <a:lnTo>
                  <a:pt x="1319" y="867"/>
                </a:lnTo>
                <a:lnTo>
                  <a:pt x="1324" y="871"/>
                </a:lnTo>
                <a:lnTo>
                  <a:pt x="1330" y="874"/>
                </a:lnTo>
                <a:lnTo>
                  <a:pt x="1335" y="876"/>
                </a:lnTo>
                <a:lnTo>
                  <a:pt x="1340" y="880"/>
                </a:lnTo>
                <a:lnTo>
                  <a:pt x="1346" y="882"/>
                </a:lnTo>
                <a:lnTo>
                  <a:pt x="1351" y="885"/>
                </a:lnTo>
                <a:lnTo>
                  <a:pt x="1355" y="888"/>
                </a:lnTo>
                <a:lnTo>
                  <a:pt x="1361" y="891"/>
                </a:lnTo>
                <a:lnTo>
                  <a:pt x="1366" y="894"/>
                </a:lnTo>
                <a:lnTo>
                  <a:pt x="1371" y="898"/>
                </a:lnTo>
                <a:lnTo>
                  <a:pt x="1375" y="901"/>
                </a:lnTo>
                <a:lnTo>
                  <a:pt x="1381" y="904"/>
                </a:lnTo>
                <a:lnTo>
                  <a:pt x="1386" y="908"/>
                </a:lnTo>
                <a:lnTo>
                  <a:pt x="1391" y="910"/>
                </a:lnTo>
                <a:lnTo>
                  <a:pt x="1395" y="914"/>
                </a:lnTo>
                <a:lnTo>
                  <a:pt x="1395" y="910"/>
                </a:lnTo>
                <a:lnTo>
                  <a:pt x="1395" y="908"/>
                </a:lnTo>
                <a:lnTo>
                  <a:pt x="1394" y="904"/>
                </a:lnTo>
                <a:lnTo>
                  <a:pt x="1394" y="901"/>
                </a:lnTo>
                <a:lnTo>
                  <a:pt x="1394" y="897"/>
                </a:lnTo>
                <a:lnTo>
                  <a:pt x="1393" y="893"/>
                </a:lnTo>
                <a:lnTo>
                  <a:pt x="1393" y="891"/>
                </a:lnTo>
                <a:lnTo>
                  <a:pt x="1393" y="887"/>
                </a:lnTo>
                <a:lnTo>
                  <a:pt x="1393" y="883"/>
                </a:lnTo>
                <a:lnTo>
                  <a:pt x="1391" y="881"/>
                </a:lnTo>
                <a:lnTo>
                  <a:pt x="1391" y="877"/>
                </a:lnTo>
                <a:lnTo>
                  <a:pt x="1391" y="874"/>
                </a:lnTo>
                <a:lnTo>
                  <a:pt x="1390" y="871"/>
                </a:lnTo>
                <a:lnTo>
                  <a:pt x="1390" y="867"/>
                </a:lnTo>
                <a:lnTo>
                  <a:pt x="1390" y="865"/>
                </a:lnTo>
                <a:lnTo>
                  <a:pt x="1389" y="861"/>
                </a:lnTo>
                <a:lnTo>
                  <a:pt x="1383" y="856"/>
                </a:lnTo>
                <a:lnTo>
                  <a:pt x="1377" y="851"/>
                </a:lnTo>
                <a:lnTo>
                  <a:pt x="1370" y="847"/>
                </a:lnTo>
                <a:lnTo>
                  <a:pt x="1363" y="842"/>
                </a:lnTo>
                <a:lnTo>
                  <a:pt x="1357" y="837"/>
                </a:lnTo>
                <a:lnTo>
                  <a:pt x="1350" y="832"/>
                </a:lnTo>
                <a:lnTo>
                  <a:pt x="1343" y="827"/>
                </a:lnTo>
                <a:lnTo>
                  <a:pt x="1336" y="822"/>
                </a:lnTo>
                <a:lnTo>
                  <a:pt x="1330" y="817"/>
                </a:lnTo>
                <a:lnTo>
                  <a:pt x="1323" y="813"/>
                </a:lnTo>
                <a:lnTo>
                  <a:pt x="1316" y="808"/>
                </a:lnTo>
                <a:lnTo>
                  <a:pt x="1308" y="804"/>
                </a:lnTo>
                <a:lnTo>
                  <a:pt x="1301" y="799"/>
                </a:lnTo>
                <a:lnTo>
                  <a:pt x="1295" y="795"/>
                </a:lnTo>
                <a:lnTo>
                  <a:pt x="1288" y="790"/>
                </a:lnTo>
                <a:lnTo>
                  <a:pt x="1280" y="786"/>
                </a:lnTo>
                <a:close/>
                <a:moveTo>
                  <a:pt x="1242" y="831"/>
                </a:moveTo>
                <a:lnTo>
                  <a:pt x="1240" y="821"/>
                </a:lnTo>
                <a:lnTo>
                  <a:pt x="1236" y="812"/>
                </a:lnTo>
                <a:lnTo>
                  <a:pt x="1230" y="804"/>
                </a:lnTo>
                <a:lnTo>
                  <a:pt x="1226" y="795"/>
                </a:lnTo>
                <a:lnTo>
                  <a:pt x="1221" y="786"/>
                </a:lnTo>
                <a:lnTo>
                  <a:pt x="1215" y="779"/>
                </a:lnTo>
                <a:lnTo>
                  <a:pt x="1210" y="772"/>
                </a:lnTo>
                <a:lnTo>
                  <a:pt x="1205" y="764"/>
                </a:lnTo>
                <a:lnTo>
                  <a:pt x="1199" y="757"/>
                </a:lnTo>
                <a:lnTo>
                  <a:pt x="1192" y="751"/>
                </a:lnTo>
                <a:lnTo>
                  <a:pt x="1186" y="745"/>
                </a:lnTo>
                <a:lnTo>
                  <a:pt x="1180" y="738"/>
                </a:lnTo>
                <a:lnTo>
                  <a:pt x="1174" y="732"/>
                </a:lnTo>
                <a:lnTo>
                  <a:pt x="1167" y="727"/>
                </a:lnTo>
                <a:lnTo>
                  <a:pt x="1160" y="722"/>
                </a:lnTo>
                <a:lnTo>
                  <a:pt x="1153" y="717"/>
                </a:lnTo>
                <a:lnTo>
                  <a:pt x="1153" y="716"/>
                </a:lnTo>
                <a:lnTo>
                  <a:pt x="1153" y="716"/>
                </a:lnTo>
                <a:lnTo>
                  <a:pt x="1152" y="716"/>
                </a:lnTo>
                <a:lnTo>
                  <a:pt x="1152" y="716"/>
                </a:lnTo>
                <a:lnTo>
                  <a:pt x="1151" y="715"/>
                </a:lnTo>
                <a:lnTo>
                  <a:pt x="1151" y="715"/>
                </a:lnTo>
                <a:lnTo>
                  <a:pt x="1151" y="715"/>
                </a:lnTo>
                <a:lnTo>
                  <a:pt x="1151" y="715"/>
                </a:lnTo>
                <a:lnTo>
                  <a:pt x="1149" y="715"/>
                </a:lnTo>
                <a:lnTo>
                  <a:pt x="1149" y="715"/>
                </a:lnTo>
                <a:lnTo>
                  <a:pt x="1149" y="714"/>
                </a:lnTo>
                <a:lnTo>
                  <a:pt x="1148" y="714"/>
                </a:lnTo>
                <a:lnTo>
                  <a:pt x="1148" y="714"/>
                </a:lnTo>
                <a:lnTo>
                  <a:pt x="1148" y="714"/>
                </a:lnTo>
                <a:lnTo>
                  <a:pt x="1147" y="714"/>
                </a:lnTo>
                <a:lnTo>
                  <a:pt x="1147" y="713"/>
                </a:lnTo>
                <a:lnTo>
                  <a:pt x="1148" y="719"/>
                </a:lnTo>
                <a:lnTo>
                  <a:pt x="1148" y="724"/>
                </a:lnTo>
                <a:lnTo>
                  <a:pt x="1149" y="730"/>
                </a:lnTo>
                <a:lnTo>
                  <a:pt x="1149" y="735"/>
                </a:lnTo>
                <a:lnTo>
                  <a:pt x="1151" y="741"/>
                </a:lnTo>
                <a:lnTo>
                  <a:pt x="1151" y="746"/>
                </a:lnTo>
                <a:lnTo>
                  <a:pt x="1152" y="751"/>
                </a:lnTo>
                <a:lnTo>
                  <a:pt x="1152" y="756"/>
                </a:lnTo>
                <a:lnTo>
                  <a:pt x="1153" y="762"/>
                </a:lnTo>
                <a:lnTo>
                  <a:pt x="1153" y="767"/>
                </a:lnTo>
                <a:lnTo>
                  <a:pt x="1155" y="772"/>
                </a:lnTo>
                <a:lnTo>
                  <a:pt x="1155" y="776"/>
                </a:lnTo>
                <a:lnTo>
                  <a:pt x="1156" y="781"/>
                </a:lnTo>
                <a:lnTo>
                  <a:pt x="1156" y="786"/>
                </a:lnTo>
                <a:lnTo>
                  <a:pt x="1158" y="791"/>
                </a:lnTo>
                <a:lnTo>
                  <a:pt x="1158" y="796"/>
                </a:lnTo>
                <a:lnTo>
                  <a:pt x="1163" y="799"/>
                </a:lnTo>
                <a:lnTo>
                  <a:pt x="1168" y="800"/>
                </a:lnTo>
                <a:lnTo>
                  <a:pt x="1174" y="802"/>
                </a:lnTo>
                <a:lnTo>
                  <a:pt x="1178" y="805"/>
                </a:lnTo>
                <a:lnTo>
                  <a:pt x="1183" y="806"/>
                </a:lnTo>
                <a:lnTo>
                  <a:pt x="1188" y="808"/>
                </a:lnTo>
                <a:lnTo>
                  <a:pt x="1194" y="811"/>
                </a:lnTo>
                <a:lnTo>
                  <a:pt x="1199" y="813"/>
                </a:lnTo>
                <a:lnTo>
                  <a:pt x="1205" y="815"/>
                </a:lnTo>
                <a:lnTo>
                  <a:pt x="1210" y="817"/>
                </a:lnTo>
                <a:lnTo>
                  <a:pt x="1215" y="819"/>
                </a:lnTo>
                <a:lnTo>
                  <a:pt x="1221" y="822"/>
                </a:lnTo>
                <a:lnTo>
                  <a:pt x="1226" y="824"/>
                </a:lnTo>
                <a:lnTo>
                  <a:pt x="1231" y="827"/>
                </a:lnTo>
                <a:lnTo>
                  <a:pt x="1237" y="828"/>
                </a:lnTo>
                <a:lnTo>
                  <a:pt x="1242" y="831"/>
                </a:lnTo>
                <a:close/>
                <a:moveTo>
                  <a:pt x="1082" y="475"/>
                </a:moveTo>
                <a:lnTo>
                  <a:pt x="1078" y="482"/>
                </a:lnTo>
                <a:lnTo>
                  <a:pt x="1074" y="488"/>
                </a:lnTo>
                <a:lnTo>
                  <a:pt x="1070" y="494"/>
                </a:lnTo>
                <a:lnTo>
                  <a:pt x="1065" y="500"/>
                </a:lnTo>
                <a:lnTo>
                  <a:pt x="1061" y="506"/>
                </a:lnTo>
                <a:lnTo>
                  <a:pt x="1057" y="514"/>
                </a:lnTo>
                <a:lnTo>
                  <a:pt x="1054" y="520"/>
                </a:lnTo>
                <a:lnTo>
                  <a:pt x="1050" y="527"/>
                </a:lnTo>
                <a:lnTo>
                  <a:pt x="1047" y="533"/>
                </a:lnTo>
                <a:lnTo>
                  <a:pt x="1046" y="539"/>
                </a:lnTo>
                <a:lnTo>
                  <a:pt x="1043" y="547"/>
                </a:lnTo>
                <a:lnTo>
                  <a:pt x="1043" y="553"/>
                </a:lnTo>
                <a:lnTo>
                  <a:pt x="1042" y="558"/>
                </a:lnTo>
                <a:lnTo>
                  <a:pt x="1043" y="564"/>
                </a:lnTo>
                <a:lnTo>
                  <a:pt x="1045" y="570"/>
                </a:lnTo>
                <a:lnTo>
                  <a:pt x="1047" y="575"/>
                </a:lnTo>
                <a:lnTo>
                  <a:pt x="1049" y="579"/>
                </a:lnTo>
                <a:lnTo>
                  <a:pt x="1051" y="581"/>
                </a:lnTo>
                <a:lnTo>
                  <a:pt x="1053" y="585"/>
                </a:lnTo>
                <a:lnTo>
                  <a:pt x="1057" y="588"/>
                </a:lnTo>
                <a:lnTo>
                  <a:pt x="1059" y="591"/>
                </a:lnTo>
                <a:lnTo>
                  <a:pt x="1063" y="595"/>
                </a:lnTo>
                <a:lnTo>
                  <a:pt x="1066" y="598"/>
                </a:lnTo>
                <a:lnTo>
                  <a:pt x="1070" y="601"/>
                </a:lnTo>
                <a:lnTo>
                  <a:pt x="1074" y="604"/>
                </a:lnTo>
                <a:lnTo>
                  <a:pt x="1080" y="608"/>
                </a:lnTo>
                <a:lnTo>
                  <a:pt x="1084" y="611"/>
                </a:lnTo>
                <a:lnTo>
                  <a:pt x="1089" y="614"/>
                </a:lnTo>
                <a:lnTo>
                  <a:pt x="1093" y="618"/>
                </a:lnTo>
                <a:lnTo>
                  <a:pt x="1098" y="620"/>
                </a:lnTo>
                <a:lnTo>
                  <a:pt x="1104" y="624"/>
                </a:lnTo>
                <a:lnTo>
                  <a:pt x="1109" y="628"/>
                </a:lnTo>
                <a:lnTo>
                  <a:pt x="1108" y="617"/>
                </a:lnTo>
                <a:lnTo>
                  <a:pt x="1106" y="607"/>
                </a:lnTo>
                <a:lnTo>
                  <a:pt x="1104" y="597"/>
                </a:lnTo>
                <a:lnTo>
                  <a:pt x="1102" y="586"/>
                </a:lnTo>
                <a:lnTo>
                  <a:pt x="1101" y="576"/>
                </a:lnTo>
                <a:lnTo>
                  <a:pt x="1100" y="566"/>
                </a:lnTo>
                <a:lnTo>
                  <a:pt x="1097" y="558"/>
                </a:lnTo>
                <a:lnTo>
                  <a:pt x="1096" y="548"/>
                </a:lnTo>
                <a:lnTo>
                  <a:pt x="1094" y="538"/>
                </a:lnTo>
                <a:lnTo>
                  <a:pt x="1093" y="530"/>
                </a:lnTo>
                <a:lnTo>
                  <a:pt x="1090" y="520"/>
                </a:lnTo>
                <a:lnTo>
                  <a:pt x="1089" y="511"/>
                </a:lnTo>
                <a:lnTo>
                  <a:pt x="1088" y="501"/>
                </a:lnTo>
                <a:lnTo>
                  <a:pt x="1086" y="493"/>
                </a:lnTo>
                <a:lnTo>
                  <a:pt x="1084" y="484"/>
                </a:lnTo>
                <a:lnTo>
                  <a:pt x="1082" y="475"/>
                </a:lnTo>
                <a:close/>
                <a:moveTo>
                  <a:pt x="1507" y="1493"/>
                </a:moveTo>
                <a:lnTo>
                  <a:pt x="1543" y="1521"/>
                </a:lnTo>
                <a:lnTo>
                  <a:pt x="1507" y="1563"/>
                </a:lnTo>
                <a:lnTo>
                  <a:pt x="1473" y="1532"/>
                </a:lnTo>
                <a:lnTo>
                  <a:pt x="1507" y="1493"/>
                </a:lnTo>
                <a:close/>
                <a:moveTo>
                  <a:pt x="940" y="1151"/>
                </a:moveTo>
                <a:lnTo>
                  <a:pt x="976" y="1181"/>
                </a:lnTo>
                <a:lnTo>
                  <a:pt x="940" y="1221"/>
                </a:lnTo>
                <a:lnTo>
                  <a:pt x="907" y="1191"/>
                </a:lnTo>
                <a:lnTo>
                  <a:pt x="940" y="1151"/>
                </a:lnTo>
                <a:close/>
              </a:path>
            </a:pathLst>
          </a:custGeom>
          <a:ln>
            <a:headEnd/>
            <a:tailEnd/>
          </a:ln>
          <a:extLst/>
        </p:spPr>
        <p:style>
          <a:lnRef idx="1">
            <a:schemeClr val="dk1"/>
          </a:lnRef>
          <a:fillRef idx="3">
            <a:schemeClr val="dk1"/>
          </a:fillRef>
          <a:effectRef idx="2">
            <a:schemeClr val="dk1"/>
          </a:effectRef>
          <a:fontRef idx="minor">
            <a:schemeClr val="lt1"/>
          </a:fontRef>
        </p:style>
        <p:txBody>
          <a:bodyPr/>
          <a:lstStyle/>
          <a:p>
            <a:pPr>
              <a:defRPr/>
            </a:pPr>
            <a:endParaRPr lang="en-US" b="1" cap="all" dirty="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0320487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10800000">
                                      <p:cBhvr>
                                        <p:cTn id="6" dur="3000" fill="hold"/>
                                        <p:tgtEl>
                                          <p:spTgt spid="7"/>
                                        </p:tgtEl>
                                        <p:attrNameLst>
                                          <p:attrName>r</p:attrName>
                                        </p:attrNameLst>
                                      </p:cBhvr>
                                    </p:animRot>
                                  </p:childTnLst>
                                </p:cTn>
                              </p:par>
                              <p:par>
                                <p:cTn id="7" presetID="8" presetClass="entr" presetSubtype="32"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diamond(out)">
                                      <p:cBhvr>
                                        <p:cTn id="9"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1460310"/>
            <a:ext cx="11491415" cy="4926841"/>
          </a:xfrm>
        </p:spPr>
        <p:txBody>
          <a:bodyPr>
            <a:noAutofit/>
          </a:bodyPr>
          <a:lstStyle/>
          <a:p>
            <a:r>
              <a:rPr lang="fa-IR" sz="3600" dirty="0">
                <a:cs typeface="2  Zar" panose="00000400000000000000" pitchFamily="2" charset="-78"/>
              </a:rPr>
              <a:t>صدا اولین متغیر یا کمیت فیزیکی موثر بر شرایط کار است. این کمیت که در اثر ارتعاش ملکولهای هوا یا محیط مورد انتشار تولید می شود میتواند اثرات ناگواری بر شاغل در معرض بگذارد.</a:t>
            </a:r>
          </a:p>
          <a:p>
            <a:r>
              <a:rPr lang="fa-IR" sz="3600" dirty="0">
                <a:cs typeface="2  Zar" panose="00000400000000000000" pitchFamily="2" charset="-78"/>
              </a:rPr>
              <a:t>سرو صدا در واقع آشفتگی های ناخوشایند </a:t>
            </a:r>
            <a:r>
              <a:rPr lang="fa-IR" sz="3600" dirty="0" err="1">
                <a:cs typeface="2  Zar" panose="00000400000000000000" pitchFamily="2" charset="-78"/>
              </a:rPr>
              <a:t>آکوستیکی</a:t>
            </a:r>
            <a:r>
              <a:rPr lang="fa-IR" sz="3600" dirty="0">
                <a:cs typeface="2  Zar" panose="00000400000000000000" pitchFamily="2" charset="-78"/>
              </a:rPr>
              <a:t> است که یکی از خطرات عمده صنعتی و شغلی است.</a:t>
            </a:r>
          </a:p>
          <a:p>
            <a:r>
              <a:rPr lang="fa-IR" sz="3600" dirty="0">
                <a:cs typeface="2  Zar" panose="00000400000000000000" pitchFamily="2" charset="-78"/>
              </a:rPr>
              <a:t>صوت شکلی از انرژی است که توسط سیستم شنوایی انسان درک می شود.</a:t>
            </a:r>
          </a:p>
          <a:p>
            <a:r>
              <a:rPr lang="fa-IR" sz="3600" dirty="0">
                <a:cs typeface="2  Zar" panose="00000400000000000000" pitchFamily="2" charset="-78"/>
              </a:rPr>
              <a:t>صوت به شکل امواج در هوا منتشر می شود و دارای مشخصات و  قوانین فیزیکی مخصوص به خود است</a:t>
            </a:r>
          </a:p>
        </p:txBody>
      </p:sp>
      <p:sp>
        <p:nvSpPr>
          <p:cNvPr id="4" name="Title 1"/>
          <p:cNvSpPr txBox="1">
            <a:spLocks/>
          </p:cNvSpPr>
          <p:nvPr/>
        </p:nvSpPr>
        <p:spPr>
          <a:xfrm>
            <a:off x="95535" y="259308"/>
            <a:ext cx="11928142" cy="10781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سروصدا </a:t>
            </a:r>
            <a:r>
              <a:rPr lang="en-US"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NOISE </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Tree>
    <p:extLst>
      <p:ext uri="{BB962C8B-B14F-4D97-AF65-F5344CB8AC3E}">
        <p14:creationId xmlns:p14="http://schemas.microsoft.com/office/powerpoint/2010/main" val="12837715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540" y="1337481"/>
            <a:ext cx="11696132" cy="1978925"/>
          </a:xfrm>
        </p:spPr>
        <p:txBody>
          <a:bodyPr>
            <a:normAutofit/>
          </a:bodyPr>
          <a:lstStyle/>
          <a:p>
            <a:pPr marL="0" indent="0" algn="just">
              <a:buNone/>
            </a:pPr>
            <a:r>
              <a:rPr lang="fa-IR" sz="3600" dirty="0">
                <a:cs typeface="2  Zar" panose="00000400000000000000" pitchFamily="2" charset="-78"/>
              </a:rPr>
              <a:t>در استان گیلان حدود 20 درصد کارگاهها و 23درصد کارگران در معرض آلاینده صدا هستند. بنا براین در سطح کارگاهها و مراکز بهداشتی درمانی این عامل یکی از مهمترین آلاینده های هر کارگاه به شمار می رود</a:t>
            </a:r>
          </a:p>
        </p:txBody>
      </p:sp>
      <p:sp>
        <p:nvSpPr>
          <p:cNvPr id="4" name="Title 1"/>
          <p:cNvSpPr txBox="1">
            <a:spLocks/>
          </p:cNvSpPr>
          <p:nvPr/>
        </p:nvSpPr>
        <p:spPr>
          <a:xfrm>
            <a:off x="95535" y="259308"/>
            <a:ext cx="11928142" cy="10781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سروصدا </a:t>
            </a:r>
            <a:r>
              <a:rPr lang="en-US"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NOISE </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
        <p:nvSpPr>
          <p:cNvPr id="5" name="Content Placeholder 2"/>
          <p:cNvSpPr txBox="1">
            <a:spLocks/>
          </p:cNvSpPr>
          <p:nvPr/>
        </p:nvSpPr>
        <p:spPr>
          <a:xfrm>
            <a:off x="0" y="3141260"/>
            <a:ext cx="11696132" cy="197892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fa-IR" sz="3600" dirty="0" smtClean="0">
                <a:cs typeface="2  Zar" panose="00000400000000000000" pitchFamily="2" charset="-78"/>
              </a:rPr>
              <a:t>صوت مانند هر موجی دارای بسامد یا فرکانس است که واحد آن </a:t>
            </a:r>
            <a:r>
              <a:rPr lang="fa-IR" sz="3600" dirty="0" err="1" smtClean="0">
                <a:cs typeface="2  Zar" panose="00000400000000000000" pitchFamily="2" charset="-78"/>
              </a:rPr>
              <a:t>هرتز</a:t>
            </a:r>
            <a:r>
              <a:rPr lang="fa-IR" sz="3600" dirty="0" smtClean="0">
                <a:cs typeface="2  Zar" panose="00000400000000000000" pitchFamily="2" charset="-78"/>
              </a:rPr>
              <a:t> است . </a:t>
            </a:r>
          </a:p>
          <a:p>
            <a:pPr marL="0" indent="0" algn="just">
              <a:buFont typeface="Wingdings 3" charset="2"/>
              <a:buNone/>
            </a:pPr>
            <a:r>
              <a:rPr lang="fa-IR" sz="3600" dirty="0" smtClean="0">
                <a:cs typeface="2  Zar" panose="00000400000000000000" pitchFamily="2" charset="-78"/>
              </a:rPr>
              <a:t>صداهای دارای فرکانس های 20 تا 20000 </a:t>
            </a:r>
            <a:r>
              <a:rPr lang="fa-IR" sz="3600" dirty="0" err="1" smtClean="0">
                <a:cs typeface="2  Zar" panose="00000400000000000000" pitchFamily="2" charset="-78"/>
              </a:rPr>
              <a:t>هرتز</a:t>
            </a:r>
            <a:r>
              <a:rPr lang="fa-IR" sz="3600" dirty="0" smtClean="0">
                <a:cs typeface="2  Zar" panose="00000400000000000000" pitchFamily="2" charset="-78"/>
              </a:rPr>
              <a:t> ؛ طیف شنوایی هستند و بوسیله گوش انسان درک می شوند.</a:t>
            </a:r>
          </a:p>
          <a:p>
            <a:pPr marL="0" indent="0" algn="just">
              <a:buFont typeface="Wingdings 3" charset="2"/>
              <a:buNone/>
            </a:pPr>
            <a:endParaRPr lang="fa-IR" sz="3600" dirty="0">
              <a:cs typeface="2  Zar" panose="00000400000000000000" pitchFamily="2" charset="-78"/>
            </a:endParaRPr>
          </a:p>
        </p:txBody>
      </p:sp>
    </p:spTree>
    <p:extLst>
      <p:ext uri="{BB962C8B-B14F-4D97-AF65-F5344CB8AC3E}">
        <p14:creationId xmlns:p14="http://schemas.microsoft.com/office/powerpoint/2010/main" val="25175903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6" y="1187355"/>
            <a:ext cx="11450472" cy="5158854"/>
          </a:xfrm>
        </p:spPr>
        <p:txBody>
          <a:bodyPr>
            <a:normAutofit fontScale="92500"/>
          </a:bodyPr>
          <a:lstStyle/>
          <a:p>
            <a:r>
              <a:rPr lang="fa-IR" sz="3600" dirty="0">
                <a:cs typeface="2  Zar" panose="00000400000000000000" pitchFamily="2" charset="-78"/>
              </a:rPr>
              <a:t>در اندازه گیری های صدا در بهداشت حرفه ای از تراز فشار صوت یا </a:t>
            </a:r>
            <a:r>
              <a:rPr lang="en-US" sz="3600" dirty="0" err="1">
                <a:cs typeface="2  Zar" panose="00000400000000000000" pitchFamily="2" charset="-78"/>
              </a:rPr>
              <a:t>spl</a:t>
            </a:r>
            <a:r>
              <a:rPr lang="fa-IR" sz="3600" dirty="0">
                <a:cs typeface="2  Zar" panose="00000400000000000000" pitchFamily="2" charset="-78"/>
              </a:rPr>
              <a:t> استفاده می شود. </a:t>
            </a:r>
          </a:p>
          <a:p>
            <a:r>
              <a:rPr lang="fa-IR" sz="3600" dirty="0">
                <a:cs typeface="2  Zar" panose="00000400000000000000" pitchFamily="2" charset="-78"/>
              </a:rPr>
              <a:t>واحد تراز فشار صوت بل است که از نام گراهام بل مخترع معروف گرفته شده است.</a:t>
            </a:r>
          </a:p>
          <a:p>
            <a:r>
              <a:rPr lang="fa-IR" sz="3600" dirty="0">
                <a:cs typeface="2  Zar" panose="00000400000000000000" pitchFamily="2" charset="-78"/>
              </a:rPr>
              <a:t>واحد بل یک واحد بزرگ است که از واحد کوچکتر آن یعنی </a:t>
            </a:r>
            <a:r>
              <a:rPr lang="fa-IR" sz="3600" dirty="0" err="1">
                <a:cs typeface="2  Zar" panose="00000400000000000000" pitchFamily="2" charset="-78"/>
              </a:rPr>
              <a:t>دسی</a:t>
            </a:r>
            <a:r>
              <a:rPr lang="fa-IR" sz="3600" dirty="0">
                <a:cs typeface="2  Zar" panose="00000400000000000000" pitchFamily="2" charset="-78"/>
              </a:rPr>
              <a:t> بل به عنوان واحد رایج در بهداشت حرفه ای و مهندسی صوت استفاده می شود.</a:t>
            </a:r>
          </a:p>
          <a:p>
            <a:r>
              <a:rPr lang="fa-IR" sz="3600" dirty="0">
                <a:cs typeface="2  Zar" panose="00000400000000000000" pitchFamily="2" charset="-78"/>
              </a:rPr>
              <a:t> تراز فشار صوت یک مقیاس لگاریتمی </a:t>
            </a:r>
            <a:r>
              <a:rPr lang="fa-IR" sz="3600" dirty="0" err="1">
                <a:cs typeface="2  Zar" panose="00000400000000000000" pitchFamily="2" charset="-78"/>
              </a:rPr>
              <a:t>است.به</a:t>
            </a:r>
            <a:r>
              <a:rPr lang="fa-IR" sz="3600" dirty="0">
                <a:cs typeface="2  Zar" panose="00000400000000000000" pitchFamily="2" charset="-78"/>
              </a:rPr>
              <a:t> دلایل فنی و همچنین به دلیل اینکه واکنش گوش انسان به صدا خطی نیست و لگاریتمی است؛ از این مقیاس استفاده می شود.</a:t>
            </a:r>
          </a:p>
          <a:p>
            <a:r>
              <a:rPr lang="fa-IR" sz="3600" dirty="0">
                <a:cs typeface="2  Zar" panose="00000400000000000000" pitchFamily="2" charset="-78"/>
              </a:rPr>
              <a:t>آستانه شنوایی گوش انسان حدود صفر </a:t>
            </a:r>
            <a:r>
              <a:rPr lang="fa-IR" sz="3600" dirty="0" err="1">
                <a:cs typeface="2  Zar" panose="00000400000000000000" pitchFamily="2" charset="-78"/>
              </a:rPr>
              <a:t>دسی</a:t>
            </a:r>
            <a:r>
              <a:rPr lang="fa-IR" sz="3600" dirty="0">
                <a:cs typeface="2  Zar" panose="00000400000000000000" pitchFamily="2" charset="-78"/>
              </a:rPr>
              <a:t> بل و آستانه درد گوش انسان حدود 130 </a:t>
            </a:r>
            <a:r>
              <a:rPr lang="fa-IR" sz="3600" dirty="0" err="1">
                <a:cs typeface="2  Zar" panose="00000400000000000000" pitchFamily="2" charset="-78"/>
              </a:rPr>
              <a:t>دسی</a:t>
            </a:r>
            <a:r>
              <a:rPr lang="fa-IR" sz="3600" dirty="0">
                <a:cs typeface="2  Zar" panose="00000400000000000000" pitchFamily="2" charset="-78"/>
              </a:rPr>
              <a:t> بل است.</a:t>
            </a:r>
          </a:p>
          <a:p>
            <a:endParaRPr lang="fa-IR" dirty="0"/>
          </a:p>
        </p:txBody>
      </p:sp>
      <p:sp>
        <p:nvSpPr>
          <p:cNvPr id="4" name="Title 1"/>
          <p:cNvSpPr txBox="1">
            <a:spLocks noGrp="1"/>
          </p:cNvSpPr>
          <p:nvPr>
            <p:ph type="title"/>
          </p:nvPr>
        </p:nvSpPr>
        <p:spPr>
          <a:xfrm>
            <a:off x="450376" y="118280"/>
            <a:ext cx="11450472" cy="1069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سروصدا </a:t>
            </a:r>
            <a:r>
              <a:rPr lang="en-US"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NOISE </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Tree>
    <p:extLst>
      <p:ext uri="{BB962C8B-B14F-4D97-AF65-F5344CB8AC3E}">
        <p14:creationId xmlns:p14="http://schemas.microsoft.com/office/powerpoint/2010/main" val="943327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10663956" cy="3880773"/>
          </a:xfrm>
        </p:spPr>
        <p:txBody>
          <a:bodyPr/>
          <a:lstStyle/>
          <a:p>
            <a:r>
              <a:rPr lang="fa-IR" dirty="0" smtClean="0"/>
              <a:t>برای اندازه گیری صدا از دستگاه </a:t>
            </a:r>
            <a:r>
              <a:rPr lang="fa-IR" dirty="0" err="1" smtClean="0"/>
              <a:t>صداسنج</a:t>
            </a:r>
            <a:r>
              <a:rPr lang="fa-IR" dirty="0" smtClean="0"/>
              <a:t> استفاده می شود.</a:t>
            </a:r>
            <a:endParaRPr lang="fa-IR" dirty="0"/>
          </a:p>
        </p:txBody>
      </p:sp>
      <p:sp>
        <p:nvSpPr>
          <p:cNvPr id="4" name="Title 1"/>
          <p:cNvSpPr txBox="1">
            <a:spLocks noGrp="1"/>
          </p:cNvSpPr>
          <p:nvPr>
            <p:ph type="title"/>
          </p:nvPr>
        </p:nvSpPr>
        <p:spPr>
          <a:xfrm>
            <a:off x="677334" y="377588"/>
            <a:ext cx="11073388" cy="132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سروصدا </a:t>
            </a:r>
            <a:r>
              <a:rPr lang="en-US"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NOISE </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Tree>
    <p:extLst>
      <p:ext uri="{BB962C8B-B14F-4D97-AF65-F5344CB8AC3E}">
        <p14:creationId xmlns:p14="http://schemas.microsoft.com/office/powerpoint/2010/main" val="29159342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3000" r="2632" b="5511"/>
          <a:stretch>
            <a:fillRect/>
          </a:stretch>
        </p:blipFill>
        <p:spPr>
          <a:xfrm>
            <a:off x="0" y="3605349"/>
            <a:ext cx="3461657" cy="3252651"/>
          </a:xfrm>
          <a:prstGeom prst="rect">
            <a:avLst/>
          </a:prstGeom>
        </p:spPr>
      </p:pic>
      <p:sp>
        <p:nvSpPr>
          <p:cNvPr id="2" name="Title 1"/>
          <p:cNvSpPr>
            <a:spLocks noGrp="1"/>
          </p:cNvSpPr>
          <p:nvPr>
            <p:ph type="title"/>
          </p:nvPr>
        </p:nvSpPr>
        <p:spPr>
          <a:xfrm>
            <a:off x="483326" y="179761"/>
            <a:ext cx="11312433" cy="1096915"/>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عوامل زیان آور محیط کار</a:t>
            </a:r>
          </a:p>
        </p:txBody>
      </p:sp>
      <p:sp>
        <p:nvSpPr>
          <p:cNvPr id="5" name="Content Placeholder 2"/>
          <p:cNvSpPr txBox="1">
            <a:spLocks/>
          </p:cNvSpPr>
          <p:nvPr/>
        </p:nvSpPr>
        <p:spPr>
          <a:xfrm>
            <a:off x="2312126" y="4685214"/>
            <a:ext cx="9372633" cy="1465883"/>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48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عوامل بیولوژیکی زیان آور محیط کار  شامل</a:t>
            </a:r>
          </a:p>
          <a:p>
            <a:pPr>
              <a:buNone/>
            </a:pPr>
            <a:r>
              <a:rPr lang="fa-IR" sz="48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a:t>
            </a:r>
            <a:r>
              <a:rPr lang="fa-IR" sz="5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ویروس ها، باکتری ها؛ انگلها؛ ریکتزیاها و قارچها</a:t>
            </a:r>
            <a:endParaRPr lang="fa-IR" sz="48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sp>
        <p:nvSpPr>
          <p:cNvPr id="6" name="Content Placeholder 2"/>
          <p:cNvSpPr txBox="1">
            <a:spLocks/>
          </p:cNvSpPr>
          <p:nvPr/>
        </p:nvSpPr>
        <p:spPr>
          <a:xfrm>
            <a:off x="484884" y="2908407"/>
            <a:ext cx="11313995" cy="1571769"/>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a-IR" sz="4800" dirty="0" smtClean="0">
                <a:ln>
                  <a:solidFill>
                    <a:schemeClr val="accent5"/>
                  </a:solidFill>
                </a:ln>
                <a:solidFill>
                  <a:srgbClr val="C00000"/>
                </a:solidFill>
                <a:cs typeface="2  Davat" panose="00000400000000000000" pitchFamily="2" charset="-78"/>
              </a:rPr>
              <a:t>عوامل شیمیایی </a:t>
            </a:r>
            <a:r>
              <a:rPr lang="fa-IR" sz="5400" spc="-150" dirty="0" smtClean="0">
                <a:ln>
                  <a:solidFill>
                    <a:schemeClr val="accent5"/>
                  </a:solidFill>
                </a:ln>
                <a:solidFill>
                  <a:srgbClr val="C00000"/>
                </a:solidFill>
                <a:cs typeface="2  Davat" panose="00000400000000000000" pitchFamily="2" charset="-78"/>
              </a:rPr>
              <a:t>زیان</a:t>
            </a:r>
            <a:r>
              <a:rPr lang="fa-IR" sz="4800" dirty="0" smtClean="0">
                <a:ln>
                  <a:solidFill>
                    <a:schemeClr val="accent5"/>
                  </a:solidFill>
                </a:ln>
                <a:solidFill>
                  <a:srgbClr val="C00000"/>
                </a:solidFill>
                <a:cs typeface="2  Davat" panose="00000400000000000000" pitchFamily="2" charset="-78"/>
              </a:rPr>
              <a:t> آور محیط کار مانند مواد شیمیایی و...که جداگانه توضیح داده خواهند شد.</a:t>
            </a:r>
          </a:p>
        </p:txBody>
      </p:sp>
    </p:spTree>
    <p:extLst>
      <p:ext uri="{BB962C8B-B14F-4D97-AF65-F5344CB8AC3E}">
        <p14:creationId xmlns:p14="http://schemas.microsoft.com/office/powerpoint/2010/main" val="294526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32" y="1091821"/>
            <a:ext cx="11625942" cy="5766179"/>
          </a:xfrm>
        </p:spPr>
        <p:txBody>
          <a:bodyPr>
            <a:noAutofit/>
            <a:scene3d>
              <a:camera prst="obliqueTopLeft"/>
              <a:lightRig rig="threePt" dir="t"/>
            </a:scene3d>
          </a:bodyPr>
          <a:lstStyle/>
          <a:p>
            <a:pPr algn="just"/>
            <a:r>
              <a:rPr lang="fa-IR" sz="4000" spc="-150" dirty="0">
                <a:ln>
                  <a:solidFill>
                    <a:schemeClr val="accent5"/>
                  </a:solidFill>
                </a:ln>
                <a:solidFill>
                  <a:schemeClr val="tx1"/>
                </a:solidFill>
                <a:cs typeface="2  Davat" panose="00000400000000000000" pitchFamily="2" charset="-78"/>
              </a:rPr>
              <a:t>عوامل ارگونومیکی زیان آور محیط کار مانند وضعیت نامطلوب بدن در حین کار، فشار وارد شده بیش از حد به یک اندام خاص،ابزار کار نامناسب؛نوبت کاری؛ عدم تطابق </a:t>
            </a:r>
            <a:r>
              <a:rPr lang="fa-IR" sz="4000" spc="-150" dirty="0" smtClean="0">
                <a:ln>
                  <a:solidFill>
                    <a:schemeClr val="accent5"/>
                  </a:solidFill>
                </a:ln>
                <a:solidFill>
                  <a:schemeClr val="tx1"/>
                </a:solidFill>
                <a:cs typeface="2  Davat" panose="00000400000000000000" pitchFamily="2" charset="-78"/>
              </a:rPr>
              <a:t>کاربا </a:t>
            </a:r>
            <a:r>
              <a:rPr lang="fa-IR" sz="4000" spc="-150" dirty="0">
                <a:ln>
                  <a:solidFill>
                    <a:schemeClr val="accent5"/>
                  </a:solidFill>
                </a:ln>
                <a:solidFill>
                  <a:schemeClr val="tx1"/>
                </a:solidFill>
                <a:cs typeface="2  Davat" panose="00000400000000000000" pitchFamily="2" charset="-78"/>
              </a:rPr>
              <a:t>انسان </a:t>
            </a:r>
            <a:r>
              <a:rPr lang="fa-IR" sz="4000" spc="-150" dirty="0" smtClean="0">
                <a:ln>
                  <a:solidFill>
                    <a:schemeClr val="accent5"/>
                  </a:solidFill>
                </a:ln>
                <a:solidFill>
                  <a:schemeClr val="tx1"/>
                </a:solidFill>
                <a:cs typeface="2  Davat" panose="00000400000000000000" pitchFamily="2" charset="-78"/>
              </a:rPr>
              <a:t>ونبود </a:t>
            </a:r>
            <a:r>
              <a:rPr lang="fa-IR" sz="4000" spc="-150" dirty="0">
                <a:ln>
                  <a:solidFill>
                    <a:schemeClr val="accent5"/>
                  </a:solidFill>
                </a:ln>
                <a:solidFill>
                  <a:schemeClr val="tx1"/>
                </a:solidFill>
                <a:cs typeface="2  Davat" panose="00000400000000000000" pitchFamily="2" charset="-78"/>
              </a:rPr>
              <a:t>تناسب جسمی و روحی انسان </a:t>
            </a:r>
            <a:r>
              <a:rPr lang="fa-IR" sz="4000" spc="-150" dirty="0" smtClean="0">
                <a:ln>
                  <a:solidFill>
                    <a:schemeClr val="accent5"/>
                  </a:solidFill>
                </a:ln>
                <a:solidFill>
                  <a:schemeClr val="tx1"/>
                </a:solidFill>
                <a:cs typeface="2  Davat" panose="00000400000000000000" pitchFamily="2" charset="-78"/>
              </a:rPr>
              <a:t>وکار و....</a:t>
            </a:r>
            <a:endParaRPr lang="fa-IR" sz="4000" spc="-150" dirty="0">
              <a:ln>
                <a:solidFill>
                  <a:schemeClr val="accent5"/>
                </a:solidFill>
              </a:ln>
              <a:solidFill>
                <a:schemeClr val="tx1"/>
              </a:solidFill>
              <a:cs typeface="2  Davat" panose="00000400000000000000" pitchFamily="2" charset="-78"/>
            </a:endParaRPr>
          </a:p>
          <a:p>
            <a:pPr algn="just"/>
            <a:r>
              <a:rPr lang="fa-IR" sz="4000" spc="-150" dirty="0">
                <a:ln>
                  <a:solidFill>
                    <a:schemeClr val="tx1"/>
                  </a:solidFill>
                </a:ln>
                <a:solidFill>
                  <a:srgbClr val="0070C0"/>
                </a:solidFill>
                <a:cs typeface="2  Davat" panose="00000400000000000000" pitchFamily="2" charset="-78"/>
              </a:rPr>
              <a:t>عوامل زیان آور روانی محیط کار شامل کلیه عواملی که می توانند سلامتی ذهنی و روانی شاغل را  به خطر اندازند.مانند عدم امنیت شغلی؛عدم درآمد کافی و فشار های روانی محیط کار و </a:t>
            </a:r>
            <a:r>
              <a:rPr lang="fa-IR" sz="4000" spc="-150" dirty="0" smtClean="0">
                <a:ln>
                  <a:solidFill>
                    <a:schemeClr val="tx1"/>
                  </a:solidFill>
                </a:ln>
                <a:solidFill>
                  <a:srgbClr val="0070C0"/>
                </a:solidFill>
                <a:cs typeface="2  Davat" panose="00000400000000000000" pitchFamily="2" charset="-78"/>
              </a:rPr>
              <a:t>............</a:t>
            </a:r>
          </a:p>
          <a:p>
            <a:pPr algn="just"/>
            <a:r>
              <a:rPr lang="fa-IR" sz="4000" spc="-150" dirty="0" smtClean="0">
                <a:ln>
                  <a:solidFill>
                    <a:schemeClr val="accent5"/>
                  </a:solidFill>
                </a:ln>
                <a:solidFill>
                  <a:schemeClr val="tx1"/>
                </a:solidFill>
                <a:cs typeface="2  Davat" panose="00000400000000000000" pitchFamily="2" charset="-78"/>
              </a:rPr>
              <a:t>عوامل مکانیکی محیط کار:عوامل مربوط به  ماشین آلات مانند عمر،نحوه استقرار،حوادث شغلی؛عدم توجه به دستورالعمل سازنده ماشین؛خرابی دستگاه؛ استفاده از ماشین برای کاری که به منظور آن ساخته نشده و ....</a:t>
            </a:r>
            <a:endParaRPr lang="fa-IR" sz="4000" spc="-150" dirty="0">
              <a:ln>
                <a:solidFill>
                  <a:schemeClr val="accent5"/>
                </a:solidFill>
              </a:ln>
              <a:solidFill>
                <a:schemeClr val="tx1"/>
              </a:solidFill>
              <a:cs typeface="2  Davat" panose="00000400000000000000" pitchFamily="2" charset="-78"/>
            </a:endParaRPr>
          </a:p>
          <a:p>
            <a:endParaRPr lang="fa-IR" sz="3600" dirty="0">
              <a:cs typeface="2  Davat" panose="00000400000000000000" pitchFamily="2" charset="-78"/>
            </a:endParaRPr>
          </a:p>
        </p:txBody>
      </p:sp>
      <p:sp>
        <p:nvSpPr>
          <p:cNvPr id="4" name="Title 1"/>
          <p:cNvSpPr txBox="1">
            <a:spLocks/>
          </p:cNvSpPr>
          <p:nvPr/>
        </p:nvSpPr>
        <p:spPr>
          <a:xfrm>
            <a:off x="222069" y="150125"/>
            <a:ext cx="11625942" cy="9416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 عوامل زیان آور محیط کار</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Tree>
    <p:extLst>
      <p:ext uri="{BB962C8B-B14F-4D97-AF65-F5344CB8AC3E}">
        <p14:creationId xmlns:p14="http://schemas.microsoft.com/office/powerpoint/2010/main" val="133056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1586755" cy="1011394"/>
          </a:xfrm>
          <a:solidFill>
            <a:schemeClr val="accent4">
              <a:alpha val="68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عوامل شیمیایی زیان آور محیط کار</a:t>
            </a:r>
          </a:p>
        </p:txBody>
      </p:sp>
      <p:sp>
        <p:nvSpPr>
          <p:cNvPr id="3" name="Content Placeholder 2"/>
          <p:cNvSpPr>
            <a:spLocks noGrp="1"/>
          </p:cNvSpPr>
          <p:nvPr>
            <p:ph idx="1"/>
          </p:nvPr>
        </p:nvSpPr>
        <p:spPr>
          <a:xfrm>
            <a:off x="248195" y="1031966"/>
            <a:ext cx="11665131" cy="5551715"/>
          </a:xfrm>
        </p:spPr>
        <p:txBody>
          <a:bodyPr>
            <a:noAutofit/>
          </a:bodyPr>
          <a:lstStyle/>
          <a:p>
            <a:pPr algn="just"/>
            <a:r>
              <a:rPr lang="fa-IR" sz="4800" b="1" spc="-150" dirty="0" smtClean="0">
                <a:ln>
                  <a:solidFill>
                    <a:schemeClr val="tx1"/>
                  </a:solidFill>
                </a:ln>
                <a:cs typeface="2  Davat" panose="00000400000000000000" pitchFamily="2" charset="-78"/>
              </a:rPr>
              <a:t>در بر گیرنده تمام </a:t>
            </a:r>
            <a:r>
              <a:rPr lang="fa-IR" sz="5400" b="1" spc="-150" dirty="0" smtClean="0">
                <a:ln>
                  <a:solidFill>
                    <a:schemeClr val="tx1"/>
                  </a:solidFill>
                </a:ln>
                <a:solidFill>
                  <a:srgbClr val="FF0000"/>
                </a:solidFill>
                <a:cs typeface="2  Davat" panose="00000400000000000000" pitchFamily="2" charset="-78"/>
              </a:rPr>
              <a:t>مواد اولیه</a:t>
            </a:r>
            <a:r>
              <a:rPr lang="fa-IR" sz="4800" b="1" spc="-150" dirty="0" smtClean="0">
                <a:ln>
                  <a:solidFill>
                    <a:schemeClr val="tx1"/>
                  </a:solidFill>
                </a:ln>
                <a:latin typeface="_MRT_Win2Farsi_1" panose="02000000000000000000" pitchFamily="2" charset="0"/>
                <a:cs typeface="2  Davat" panose="00000400000000000000" pitchFamily="2" charset="-78"/>
              </a:rPr>
              <a:t>؛</a:t>
            </a:r>
            <a:r>
              <a:rPr lang="fa-IR" sz="4800" b="1" spc="-150" dirty="0" smtClean="0">
                <a:ln>
                  <a:solidFill>
                    <a:schemeClr val="tx1"/>
                  </a:solidFill>
                </a:ln>
                <a:cs typeface="2  Davat" panose="00000400000000000000" pitchFamily="2" charset="-78"/>
              </a:rPr>
              <a:t> </a:t>
            </a:r>
            <a:r>
              <a:rPr lang="fa-IR" sz="5400" b="1" spc="-150" dirty="0" smtClean="0">
                <a:ln>
                  <a:solidFill>
                    <a:schemeClr val="tx1"/>
                  </a:solidFill>
                </a:ln>
                <a:solidFill>
                  <a:srgbClr val="FF0000"/>
                </a:solidFill>
                <a:cs typeface="2  Davat" panose="00000400000000000000" pitchFamily="2" charset="-78"/>
              </a:rPr>
              <a:t>مواد خام</a:t>
            </a:r>
            <a:r>
              <a:rPr lang="fa-IR" sz="4800" b="1" spc="-150" dirty="0" smtClean="0">
                <a:ln>
                  <a:solidFill>
                    <a:schemeClr val="tx1"/>
                  </a:solidFill>
                </a:ln>
                <a:cs typeface="2  Davat" panose="00000400000000000000" pitchFamily="2" charset="-78"/>
              </a:rPr>
              <a:t>؛ </a:t>
            </a:r>
            <a:r>
              <a:rPr lang="fa-IR" sz="5400" b="1" spc="-150" dirty="0" smtClean="0">
                <a:ln>
                  <a:solidFill>
                    <a:schemeClr val="tx1"/>
                  </a:solidFill>
                </a:ln>
                <a:solidFill>
                  <a:srgbClr val="FF0000"/>
                </a:solidFill>
                <a:cs typeface="2  Davat" panose="00000400000000000000" pitchFamily="2" charset="-78"/>
              </a:rPr>
              <a:t>مواد بینابینی </a:t>
            </a:r>
            <a:r>
              <a:rPr lang="fa-IR" sz="4800" b="1" spc="-150" dirty="0" smtClean="0">
                <a:ln>
                  <a:solidFill>
                    <a:schemeClr val="tx1"/>
                  </a:solidFill>
                </a:ln>
                <a:cs typeface="2  Davat" panose="00000400000000000000" pitchFamily="2" charset="-78"/>
              </a:rPr>
              <a:t>و همچنین </a:t>
            </a:r>
            <a:r>
              <a:rPr lang="fa-IR" sz="5400" b="1" spc="-150" dirty="0" smtClean="0">
                <a:ln>
                  <a:solidFill>
                    <a:schemeClr val="tx1"/>
                  </a:solidFill>
                </a:ln>
                <a:solidFill>
                  <a:srgbClr val="FF0000"/>
                </a:solidFill>
                <a:cs typeface="2  Davat" panose="00000400000000000000" pitchFamily="2" charset="-78"/>
              </a:rPr>
              <a:t>فرآورده های اصلی </a:t>
            </a:r>
            <a:r>
              <a:rPr lang="fa-IR" sz="4400" b="1" spc="-150" dirty="0" smtClean="0">
                <a:ln>
                  <a:solidFill>
                    <a:schemeClr val="tx1"/>
                  </a:solidFill>
                </a:ln>
                <a:cs typeface="2  Davat" panose="00000400000000000000" pitchFamily="2" charset="-78"/>
              </a:rPr>
              <a:t>که درصنعت بکار رفته ویا تولیدمی شوند می باشد.</a:t>
            </a:r>
          </a:p>
          <a:p>
            <a:pPr algn="just"/>
            <a:r>
              <a:rPr lang="fa-IR" sz="6000" b="1" spc="-150" dirty="0" smtClean="0">
                <a:ln>
                  <a:solidFill>
                    <a:schemeClr val="tx1"/>
                  </a:solidFill>
                </a:ln>
                <a:cs typeface="2  Davat" panose="00000400000000000000" pitchFamily="2" charset="-78"/>
              </a:rPr>
              <a:t>ممکن </a:t>
            </a:r>
            <a:r>
              <a:rPr lang="fa-IR" sz="6000" b="1" spc="-150" dirty="0">
                <a:ln>
                  <a:solidFill>
                    <a:schemeClr val="tx1"/>
                  </a:solidFill>
                </a:ln>
                <a:cs typeface="2  Davat" panose="00000400000000000000" pitchFamily="2" charset="-78"/>
              </a:rPr>
              <a:t>است </a:t>
            </a:r>
            <a:r>
              <a:rPr lang="fa-IR" sz="6000" b="1" spc="-150" dirty="0" smtClean="0">
                <a:ln>
                  <a:solidFill>
                    <a:schemeClr val="tx1"/>
                  </a:solidFill>
                </a:ln>
                <a:solidFill>
                  <a:srgbClr val="FF0000"/>
                </a:solidFill>
                <a:cs typeface="2  Davat" panose="00000400000000000000" pitchFamily="2" charset="-78"/>
              </a:rPr>
              <a:t>جامد </a:t>
            </a:r>
            <a:r>
              <a:rPr lang="fa-IR" sz="6000" b="1" spc="-150" dirty="0" smtClean="0">
                <a:ln>
                  <a:solidFill>
                    <a:schemeClr val="tx1"/>
                  </a:solidFill>
                </a:ln>
                <a:cs typeface="2  Davat" panose="00000400000000000000" pitchFamily="2" charset="-78"/>
              </a:rPr>
              <a:t> ؛ </a:t>
            </a:r>
            <a:r>
              <a:rPr lang="fa-IR" sz="6000" b="1" spc="-150" dirty="0" smtClean="0">
                <a:ln>
                  <a:solidFill>
                    <a:schemeClr val="tx1"/>
                  </a:solidFill>
                </a:ln>
                <a:solidFill>
                  <a:srgbClr val="FF0000"/>
                </a:solidFill>
                <a:cs typeface="2  Davat" panose="00000400000000000000" pitchFamily="2" charset="-78"/>
              </a:rPr>
              <a:t>مایع </a:t>
            </a:r>
            <a:r>
              <a:rPr lang="fa-IR" sz="6000" b="1" spc="-150" dirty="0" smtClean="0">
                <a:ln>
                  <a:solidFill>
                    <a:schemeClr val="tx1"/>
                  </a:solidFill>
                </a:ln>
                <a:cs typeface="2  Davat" panose="00000400000000000000" pitchFamily="2" charset="-78"/>
              </a:rPr>
              <a:t> ؛یا </a:t>
            </a:r>
            <a:r>
              <a:rPr lang="fa-IR" sz="6000" b="1" spc="-150" dirty="0" smtClean="0">
                <a:ln>
                  <a:solidFill>
                    <a:schemeClr val="tx1"/>
                  </a:solidFill>
                </a:ln>
                <a:solidFill>
                  <a:srgbClr val="FF0000"/>
                </a:solidFill>
                <a:cs typeface="2  Davat" panose="00000400000000000000" pitchFamily="2" charset="-78"/>
              </a:rPr>
              <a:t>گاز </a:t>
            </a:r>
            <a:r>
              <a:rPr lang="fa-IR" sz="6000" b="1" spc="-150" dirty="0" smtClean="0">
                <a:ln>
                  <a:solidFill>
                    <a:schemeClr val="tx1"/>
                  </a:solidFill>
                </a:ln>
                <a:cs typeface="2  Davat" panose="00000400000000000000" pitchFamily="2" charset="-78"/>
              </a:rPr>
              <a:t>بوده </a:t>
            </a:r>
            <a:r>
              <a:rPr lang="fa-IR" sz="6000" b="1" spc="-150" dirty="0">
                <a:ln>
                  <a:solidFill>
                    <a:schemeClr val="tx1"/>
                  </a:solidFill>
                </a:ln>
                <a:cs typeface="2  Davat" panose="00000400000000000000" pitchFamily="2" charset="-78"/>
              </a:rPr>
              <a:t>و یا </a:t>
            </a:r>
            <a:endParaRPr lang="fa-IR" sz="6000" b="1" spc="-150" dirty="0" smtClean="0">
              <a:ln>
                <a:solidFill>
                  <a:schemeClr val="tx1"/>
                </a:solidFill>
              </a:ln>
              <a:cs typeface="2  Davat" panose="00000400000000000000" pitchFamily="2" charset="-78"/>
            </a:endParaRPr>
          </a:p>
          <a:p>
            <a:pPr algn="just"/>
            <a:r>
              <a:rPr lang="fa-IR" sz="6000" b="1" spc="-150" dirty="0" smtClean="0">
                <a:ln>
                  <a:solidFill>
                    <a:schemeClr val="tx1"/>
                  </a:solidFill>
                </a:ln>
                <a:solidFill>
                  <a:srgbClr val="FF0000"/>
                </a:solidFill>
                <a:cs typeface="2  Davat" panose="00000400000000000000" pitchFamily="2" charset="-78"/>
              </a:rPr>
              <a:t>طبیعی</a:t>
            </a:r>
            <a:r>
              <a:rPr lang="fa-IR" sz="6000" b="1" spc="-150" dirty="0" smtClean="0">
                <a:ln>
                  <a:solidFill>
                    <a:schemeClr val="tx1"/>
                  </a:solidFill>
                </a:ln>
                <a:cs typeface="2  Davat" panose="00000400000000000000" pitchFamily="2" charset="-78"/>
              </a:rPr>
              <a:t> یا </a:t>
            </a:r>
            <a:r>
              <a:rPr lang="fa-IR" sz="6000" b="1" spc="-150" dirty="0">
                <a:ln>
                  <a:solidFill>
                    <a:schemeClr val="tx1"/>
                  </a:solidFill>
                </a:ln>
                <a:solidFill>
                  <a:srgbClr val="FF0000"/>
                </a:solidFill>
                <a:cs typeface="2  Davat" panose="00000400000000000000" pitchFamily="2" charset="-78"/>
              </a:rPr>
              <a:t>مصنوعی</a:t>
            </a:r>
            <a:r>
              <a:rPr lang="fa-IR" sz="6000" b="1" spc="-150" dirty="0" smtClean="0">
                <a:ln>
                  <a:solidFill>
                    <a:schemeClr val="tx1"/>
                  </a:solidFill>
                </a:ln>
                <a:cs typeface="2  Davat" panose="00000400000000000000" pitchFamily="2" charset="-78"/>
              </a:rPr>
              <a:t>    باشند و دارای</a:t>
            </a:r>
          </a:p>
          <a:p>
            <a:pPr algn="just"/>
            <a:r>
              <a:rPr lang="fa-IR" sz="6000" b="1" spc="-150" dirty="0" smtClean="0">
                <a:ln>
                  <a:solidFill>
                    <a:schemeClr val="tx1"/>
                  </a:solidFill>
                </a:ln>
                <a:cs typeface="2  Davat" panose="00000400000000000000" pitchFamily="2" charset="-78"/>
              </a:rPr>
              <a:t>منشا </a:t>
            </a:r>
            <a:r>
              <a:rPr lang="fa-IR" sz="6000" b="1" spc="-150" dirty="0">
                <a:ln>
                  <a:solidFill>
                    <a:schemeClr val="tx1"/>
                  </a:solidFill>
                </a:ln>
                <a:solidFill>
                  <a:srgbClr val="FF0000"/>
                </a:solidFill>
                <a:cs typeface="2  Davat" panose="00000400000000000000" pitchFamily="2" charset="-78"/>
              </a:rPr>
              <a:t>آلی</a:t>
            </a:r>
            <a:r>
              <a:rPr lang="fa-IR" sz="6000" b="1" spc="-150" dirty="0" smtClean="0">
                <a:ln>
                  <a:solidFill>
                    <a:schemeClr val="tx1"/>
                  </a:solidFill>
                </a:ln>
                <a:cs typeface="2  Davat" panose="00000400000000000000" pitchFamily="2" charset="-78"/>
              </a:rPr>
              <a:t> یا </a:t>
            </a:r>
            <a:r>
              <a:rPr lang="fa-IR" sz="6000" b="1" spc="-150" dirty="0">
                <a:ln>
                  <a:solidFill>
                    <a:schemeClr val="tx1"/>
                  </a:solidFill>
                </a:ln>
                <a:solidFill>
                  <a:srgbClr val="FF0000"/>
                </a:solidFill>
                <a:cs typeface="2  Davat" panose="00000400000000000000" pitchFamily="2" charset="-78"/>
              </a:rPr>
              <a:t>معدنی</a:t>
            </a:r>
            <a:r>
              <a:rPr lang="fa-IR" sz="6000" b="1" spc="-150" dirty="0" smtClean="0">
                <a:ln>
                  <a:solidFill>
                    <a:schemeClr val="tx1"/>
                  </a:solidFill>
                </a:ln>
                <a:cs typeface="2  Davat" panose="00000400000000000000" pitchFamily="2" charset="-78"/>
              </a:rPr>
              <a:t> و یا </a:t>
            </a:r>
            <a:r>
              <a:rPr lang="fa-IR" sz="6000" b="1" spc="-150" dirty="0" smtClean="0">
                <a:ln>
                  <a:solidFill>
                    <a:schemeClr val="tx1"/>
                  </a:solidFill>
                </a:ln>
                <a:solidFill>
                  <a:srgbClr val="FF0000"/>
                </a:solidFill>
                <a:cs typeface="2  Davat" panose="00000400000000000000" pitchFamily="2" charset="-78"/>
              </a:rPr>
              <a:t>گیاهی</a:t>
            </a:r>
            <a:r>
              <a:rPr lang="fa-IR" sz="6000" b="1" spc="-150" dirty="0" smtClean="0">
                <a:ln>
                  <a:solidFill>
                    <a:schemeClr val="tx1"/>
                  </a:solidFill>
                </a:ln>
                <a:cs typeface="2  Davat" panose="00000400000000000000" pitchFamily="2" charset="-78"/>
              </a:rPr>
              <a:t> و </a:t>
            </a:r>
            <a:r>
              <a:rPr lang="fa-IR" sz="6000" b="1" spc="-150" dirty="0">
                <a:ln>
                  <a:solidFill>
                    <a:schemeClr val="tx1"/>
                  </a:solidFill>
                </a:ln>
                <a:solidFill>
                  <a:srgbClr val="FF0000"/>
                </a:solidFill>
                <a:cs typeface="2  Davat" panose="00000400000000000000" pitchFamily="2" charset="-78"/>
              </a:rPr>
              <a:t>حیوانی</a:t>
            </a:r>
            <a:r>
              <a:rPr lang="fa-IR" sz="6000" b="1" spc="-150" dirty="0" smtClean="0">
                <a:ln>
                  <a:solidFill>
                    <a:schemeClr val="tx1"/>
                  </a:solidFill>
                </a:ln>
                <a:cs typeface="2  Davat" panose="00000400000000000000" pitchFamily="2" charset="-78"/>
              </a:rPr>
              <a:t> </a:t>
            </a:r>
            <a:endParaRPr lang="en-US" sz="6000" b="1" spc="-150" dirty="0" smtClean="0">
              <a:ln>
                <a:solidFill>
                  <a:schemeClr val="tx1"/>
                </a:solidFill>
              </a:ln>
              <a:cs typeface="2  Davat" panose="00000400000000000000" pitchFamily="2" charset="-78"/>
            </a:endParaRPr>
          </a:p>
          <a:p>
            <a:pPr>
              <a:buNone/>
            </a:pPr>
            <a:r>
              <a:rPr lang="fa-IR" sz="6000" b="1" spc="-150" dirty="0" smtClean="0">
                <a:ln>
                  <a:solidFill>
                    <a:schemeClr val="tx1"/>
                  </a:solidFill>
                </a:ln>
                <a:cs typeface="2  Davat" panose="00000400000000000000" pitchFamily="2" charset="-78"/>
              </a:rPr>
              <a:t> باشند</a:t>
            </a:r>
            <a:r>
              <a:rPr lang="fa-IR" sz="5400" spc="-150" dirty="0" smtClean="0">
                <a:cs typeface="2  Davat" panose="00000400000000000000" pitchFamily="2" charset="-78"/>
              </a:rPr>
              <a:t>.</a:t>
            </a:r>
          </a:p>
          <a:p>
            <a:pPr algn="just"/>
            <a:endParaRPr lang="fa-IR" sz="5400" dirty="0" smtClean="0">
              <a:cs typeface="2  Davat" panose="00000400000000000000" pitchFamily="2" charset="-78"/>
            </a:endParaRPr>
          </a:p>
          <a:p>
            <a:pPr algn="just"/>
            <a:endParaRPr lang="fa-IR" sz="5400" dirty="0">
              <a:cs typeface="2  Davat" panose="00000400000000000000" pitchFamily="2" charset="-78"/>
            </a:endParaRPr>
          </a:p>
        </p:txBody>
      </p:sp>
      <p:pic>
        <p:nvPicPr>
          <p:cNvPr id="4" name="Picture 3" descr="chemeng_nonchemeng_onsite_chemical-formula-blackboard-v2680615.jpg"/>
          <p:cNvPicPr>
            <a:picLocks noChangeAspect="1"/>
          </p:cNvPicPr>
          <p:nvPr/>
        </p:nvPicPr>
        <p:blipFill>
          <a:blip r:embed="rId2" cstate="print"/>
          <a:stretch>
            <a:fillRect/>
          </a:stretch>
        </p:blipFill>
        <p:spPr>
          <a:xfrm>
            <a:off x="170717" y="2847622"/>
            <a:ext cx="3290939" cy="3840561"/>
          </a:xfrm>
          <a:prstGeom prst="rect">
            <a:avLst/>
          </a:prstGeom>
        </p:spPr>
      </p:pic>
    </p:spTree>
    <p:extLst>
      <p:ext uri="{BB962C8B-B14F-4D97-AF65-F5344CB8AC3E}">
        <p14:creationId xmlns:p14="http://schemas.microsoft.com/office/powerpoint/2010/main" val="42770621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69817"/>
            <a:ext cx="11723686" cy="992777"/>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40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تقسیم بندی عوامل شیمیایی زیان آور محیط کار بر اساس حالت فیزیکی</a:t>
            </a:r>
          </a:p>
        </p:txBody>
      </p:sp>
      <p:sp>
        <p:nvSpPr>
          <p:cNvPr id="3" name="Content Placeholder 2"/>
          <p:cNvSpPr>
            <a:spLocks noGrp="1"/>
          </p:cNvSpPr>
          <p:nvPr>
            <p:ph idx="1"/>
          </p:nvPr>
        </p:nvSpPr>
        <p:spPr>
          <a:xfrm>
            <a:off x="189793" y="1328928"/>
            <a:ext cx="11383507" cy="5529072"/>
          </a:xfrm>
        </p:spPr>
        <p:txBody>
          <a:bodyPr>
            <a:noAutofit/>
          </a:bodyPr>
          <a:lstStyle/>
          <a:p>
            <a:pPr>
              <a:buFont typeface="+mj-lt"/>
              <a:buAutoNum type="arabicPeriod"/>
            </a:pPr>
            <a:r>
              <a:rPr lang="fa-IR" sz="5400" dirty="0" smtClean="0">
                <a:ln>
                  <a:solidFill>
                    <a:schemeClr val="tx1"/>
                  </a:solidFill>
                </a:ln>
                <a:solidFill>
                  <a:srgbClr val="FF0000"/>
                </a:solidFill>
                <a:cs typeface="2  Davat" pitchFamily="2" charset="-78"/>
              </a:rPr>
              <a:t>گاز ها و بخارات   </a:t>
            </a:r>
            <a:r>
              <a:rPr lang="en-US" sz="5400" dirty="0" smtClean="0">
                <a:ln>
                  <a:solidFill>
                    <a:schemeClr val="tx1"/>
                  </a:solidFill>
                </a:ln>
                <a:solidFill>
                  <a:srgbClr val="FF0000"/>
                </a:solidFill>
                <a:cs typeface="2  Davat" pitchFamily="2" charset="-78"/>
              </a:rPr>
              <a:t>GASES AND VAPOURES </a:t>
            </a:r>
            <a:endParaRPr lang="fa-IR" sz="5400" dirty="0" smtClean="0">
              <a:ln>
                <a:solidFill>
                  <a:schemeClr val="tx1"/>
                </a:solidFill>
              </a:ln>
              <a:solidFill>
                <a:srgbClr val="FF0000"/>
              </a:solidFill>
              <a:cs typeface="2  Davat" pitchFamily="2" charset="-78"/>
            </a:endParaRPr>
          </a:p>
          <a:p>
            <a:pPr marL="0" indent="0" algn="just">
              <a:buNone/>
            </a:pPr>
            <a:r>
              <a:rPr lang="fa-IR" sz="4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تعداد بسیار زیادی گاز وجود دارند که در فرایندهای صنعتی مورد استفاده قرار میگیرند.به این دسته بخارات مواد شیمیایی  مانند حلال های آلی که در صنعت وجود دارند و به آسانی بخار میشوند و میتوانند عوارض گوناگونی نیز ایجاد کنند اضافه می شوند.</a:t>
            </a:r>
          </a:p>
          <a:p>
            <a:pPr algn="just">
              <a:buFont typeface="+mj-lt"/>
              <a:buAutoNum type="arabicPeriod" startAt="2"/>
            </a:pPr>
            <a:r>
              <a:rPr lang="fa-IR" sz="5400" spc="-150" dirty="0" smtClean="0">
                <a:ln>
                  <a:solidFill>
                    <a:schemeClr val="tx1"/>
                  </a:solidFill>
                </a:ln>
                <a:solidFill>
                  <a:srgbClr val="FF0000"/>
                </a:solidFill>
                <a:cs typeface="2  Davat" pitchFamily="2" charset="-78"/>
              </a:rPr>
              <a:t>موادمعلق </a:t>
            </a:r>
            <a:r>
              <a:rPr lang="en-US" sz="4400" spc="-150" dirty="0" smtClean="0">
                <a:solidFill>
                  <a:srgbClr val="FF0000"/>
                </a:solidFill>
                <a:cs typeface="2  Davat" pitchFamily="2" charset="-78"/>
              </a:rPr>
              <a:t>PARTICULATE MATTERS</a:t>
            </a:r>
            <a:r>
              <a:rPr lang="fa-IR" sz="4400" b="1" i="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که آئروسل </a:t>
            </a:r>
            <a:r>
              <a:rPr lang="en-US" sz="4400" b="1" i="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Aerosol </a:t>
            </a:r>
            <a:r>
              <a:rPr lang="fa-IR" sz="4400" b="1" i="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نیز خوانده </a:t>
            </a:r>
            <a:r>
              <a:rPr lang="fa-IR" sz="4400" b="1" i="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میشوند</a:t>
            </a:r>
            <a:r>
              <a:rPr lang="en-US" sz="4400" b="1" i="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endParaRPr lang="fa-IR" sz="4400" b="1" i="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spTree>
    <p:extLst>
      <p:ext uri="{BB962C8B-B14F-4D97-AF65-F5344CB8AC3E}">
        <p14:creationId xmlns:p14="http://schemas.microsoft.com/office/powerpoint/2010/main" val="3987773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131929"/>
            <a:ext cx="11403874" cy="1056791"/>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60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دسته بندی آئروسل ها</a:t>
            </a:r>
            <a:endParaRPr lang="fa-IR" sz="6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
        <p:nvSpPr>
          <p:cNvPr id="7" name="Text Placeholder 6"/>
          <p:cNvSpPr>
            <a:spLocks noGrp="1"/>
          </p:cNvSpPr>
          <p:nvPr>
            <p:ph type="body" idx="1"/>
          </p:nvPr>
        </p:nvSpPr>
        <p:spPr>
          <a:xfrm>
            <a:off x="235132" y="1005840"/>
            <a:ext cx="11625942" cy="1645919"/>
          </a:xfrm>
        </p:spPr>
        <p:txBody>
          <a:bodyPr/>
          <a:lstStyle/>
          <a:p>
            <a:pPr algn="just"/>
            <a:r>
              <a:rPr lang="fa-IR" sz="5400" b="1" spc="-15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Davat" pitchFamily="2" charset="-78"/>
              </a:rPr>
              <a:t>آئروسل</a:t>
            </a:r>
            <a:r>
              <a:rPr lang="fa-IR" sz="4800" b="1" spc="-15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Davat" pitchFamily="2" charset="-78"/>
              </a:rPr>
              <a:t> </a:t>
            </a:r>
            <a:r>
              <a:rPr lang="fa-IR" sz="4800" b="1" spc="-1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Davat" pitchFamily="2" charset="-78"/>
              </a:rPr>
              <a:t>ها </a:t>
            </a:r>
            <a:r>
              <a:rPr lang="fa-IR" sz="4400" spc="-150" dirty="0">
                <a:solidFill>
                  <a:schemeClr val="tx1"/>
                </a:solidFill>
                <a:cs typeface="2  Davat" pitchFamily="2" charset="-78"/>
              </a:rPr>
              <a:t>که ذرات معلق در یک فازگازی  هستند(در مقابل </a:t>
            </a:r>
            <a:r>
              <a:rPr lang="fa-IR" sz="4400" b="1" spc="-15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Davat" pitchFamily="2" charset="-78"/>
              </a:rPr>
              <a:t>هیدروسلها </a:t>
            </a:r>
            <a:r>
              <a:rPr lang="fa-IR" sz="4400" spc="-150" dirty="0">
                <a:solidFill>
                  <a:schemeClr val="tx1"/>
                </a:solidFill>
                <a:cs typeface="2  Davat" pitchFamily="2" charset="-78"/>
              </a:rPr>
              <a:t>که ذرات معلق در یک فاز مایع می باشند</a:t>
            </a:r>
            <a:r>
              <a:rPr lang="fa-IR" sz="4400" spc="-150" dirty="0" smtClean="0">
                <a:solidFill>
                  <a:schemeClr val="tx1"/>
                </a:solidFill>
                <a:cs typeface="2  Davat" pitchFamily="2" charset="-78"/>
              </a:rPr>
              <a:t>) خود زیرگروه </a:t>
            </a:r>
            <a:r>
              <a:rPr lang="fa-IR" sz="4400" spc="-150" dirty="0">
                <a:solidFill>
                  <a:schemeClr val="tx1"/>
                </a:solidFill>
                <a:cs typeface="2  Davat" pitchFamily="2" charset="-78"/>
              </a:rPr>
              <a:t>گسترده ای </a:t>
            </a:r>
            <a:r>
              <a:rPr lang="fa-IR" sz="4400" spc="-150" dirty="0" smtClean="0">
                <a:solidFill>
                  <a:schemeClr val="tx1"/>
                </a:solidFill>
                <a:cs typeface="2  Davat" pitchFamily="2" charset="-78"/>
              </a:rPr>
              <a:t>دارند:</a:t>
            </a:r>
            <a:endParaRPr lang="fa-IR" sz="4400" spc="-150" dirty="0">
              <a:solidFill>
                <a:schemeClr val="tx1"/>
              </a:solidFill>
            </a:endParaRPr>
          </a:p>
        </p:txBody>
      </p:sp>
      <p:sp>
        <p:nvSpPr>
          <p:cNvPr id="3" name="Content Placeholder 2"/>
          <p:cNvSpPr>
            <a:spLocks noGrp="1"/>
          </p:cNvSpPr>
          <p:nvPr>
            <p:ph sz="half" idx="2"/>
          </p:nvPr>
        </p:nvSpPr>
        <p:spPr>
          <a:xfrm>
            <a:off x="352697" y="2694621"/>
            <a:ext cx="5145120" cy="3653928"/>
          </a:xfrm>
        </p:spPr>
        <p:txBody>
          <a:bodyPr>
            <a:noAutofit/>
          </a:bodyPr>
          <a:lstStyle/>
          <a:p>
            <a:pPr algn="ctr"/>
            <a:r>
              <a:rPr lang="fa-IR" sz="7200" dirty="0" smtClean="0">
                <a:solidFill>
                  <a:schemeClr val="tx1"/>
                </a:solidFill>
                <a:cs typeface="2  Davat" pitchFamily="2" charset="-78"/>
              </a:rPr>
              <a:t>دمه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itchFamily="2" charset="-78"/>
              </a:rPr>
              <a:t>Fume</a:t>
            </a:r>
            <a:endParaRPr lang="fa-IR"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itchFamily="2" charset="-78"/>
            </a:endParaRPr>
          </a:p>
          <a:p>
            <a:pPr algn="ctr"/>
            <a:r>
              <a:rPr lang="fa-IR" sz="7200" dirty="0">
                <a:ln>
                  <a:solidFill>
                    <a:schemeClr val="tx1"/>
                  </a:solidFill>
                </a:ln>
                <a:solidFill>
                  <a:srgbClr val="FF0000"/>
                </a:solidFill>
                <a:cs typeface="2  Davat" pitchFamily="2" charset="-78"/>
              </a:rPr>
              <a:t>مه </a:t>
            </a:r>
            <a:r>
              <a:rPr lang="fa-IR" sz="7200" dirty="0" smtClean="0">
                <a:ln>
                  <a:solidFill>
                    <a:schemeClr val="tx1"/>
                  </a:solidFill>
                </a:ln>
                <a:solidFill>
                  <a:srgbClr val="FF0000"/>
                </a:solidFill>
                <a:cs typeface="2  Davat" pitchFamily="2" charset="-78"/>
              </a:rPr>
              <a:t>دود</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Davat" pitchFamily="2" charset="-78"/>
              </a:rPr>
              <a:t>Smog</a:t>
            </a:r>
            <a:r>
              <a:rPr lang="en-US" sz="7200" dirty="0" smtClean="0">
                <a:solidFill>
                  <a:srgbClr val="FF0000"/>
                </a:solidFill>
                <a:cs typeface="2  Davat" pitchFamily="2" charset="-78"/>
              </a:rPr>
              <a:t> </a:t>
            </a:r>
            <a:endParaRPr lang="fa-IR" sz="7200" dirty="0">
              <a:solidFill>
                <a:srgbClr val="FF0000"/>
              </a:solidFill>
              <a:cs typeface="2  Davat" pitchFamily="2" charset="-78"/>
            </a:endParaRPr>
          </a:p>
          <a:p>
            <a:pPr algn="ctr"/>
            <a:r>
              <a:rPr lang="fa-IR" sz="7200" dirty="0">
                <a:solidFill>
                  <a:schemeClr val="tx1"/>
                </a:solidFill>
                <a:cs typeface="2  Davat" pitchFamily="2" charset="-78"/>
              </a:rPr>
              <a:t>افشانه  </a:t>
            </a:r>
            <a:r>
              <a:rPr lang="en-US" sz="7200" b="1" dirty="0">
                <a:ln w="9525">
                  <a:solidFill>
                    <a:schemeClr val="accent5"/>
                  </a:solidFill>
                  <a:prstDash val="solid"/>
                </a:ln>
                <a:solidFill>
                  <a:schemeClr val="tx1"/>
                </a:solidFill>
                <a:effectLst>
                  <a:outerShdw blurRad="12700" dist="38100" dir="2700000" algn="tl" rotWithShape="0">
                    <a:schemeClr val="bg1">
                      <a:lumMod val="50000"/>
                    </a:schemeClr>
                  </a:outerShdw>
                </a:effectLst>
                <a:cs typeface="2  Davat" pitchFamily="2" charset="-78"/>
              </a:rPr>
              <a:t>Spray  </a:t>
            </a:r>
            <a:endParaRPr lang="fa-IR" sz="7200" b="1" dirty="0">
              <a:ln w="9525">
                <a:solidFill>
                  <a:schemeClr val="accent5"/>
                </a:solidFill>
                <a:prstDash val="solid"/>
              </a:ln>
              <a:solidFill>
                <a:schemeClr val="tx1"/>
              </a:solidFill>
              <a:effectLst>
                <a:outerShdw blurRad="12700" dist="38100" dir="2700000" algn="tl" rotWithShape="0">
                  <a:schemeClr val="bg1">
                    <a:lumMod val="50000"/>
                  </a:schemeClr>
                </a:outerShdw>
              </a:effectLst>
              <a:cs typeface="2  Davat" pitchFamily="2" charset="-78"/>
            </a:endParaRPr>
          </a:p>
          <a:p>
            <a:pPr algn="ctr"/>
            <a:endParaRPr lang="fa-IR" sz="7200" dirty="0"/>
          </a:p>
        </p:txBody>
      </p:sp>
      <p:sp>
        <p:nvSpPr>
          <p:cNvPr id="9" name="Content Placeholder 8"/>
          <p:cNvSpPr>
            <a:spLocks noGrp="1"/>
          </p:cNvSpPr>
          <p:nvPr>
            <p:ph sz="quarter" idx="4"/>
          </p:nvPr>
        </p:nvSpPr>
        <p:spPr>
          <a:xfrm>
            <a:off x="5497817" y="2776506"/>
            <a:ext cx="6219566" cy="3480603"/>
          </a:xfrm>
        </p:spPr>
        <p:txBody>
          <a:bodyPr>
            <a:noAutofit/>
          </a:bodyPr>
          <a:lstStyle/>
          <a:p>
            <a:r>
              <a:rPr lang="fa-IR" sz="7200" dirty="0">
                <a:ln>
                  <a:solidFill>
                    <a:schemeClr val="tx1"/>
                  </a:solidFill>
                </a:ln>
                <a:solidFill>
                  <a:srgbClr val="FF0000"/>
                </a:solidFill>
                <a:cs typeface="2  Davat" pitchFamily="2" charset="-78"/>
              </a:rPr>
              <a:t>گرد و </a:t>
            </a:r>
            <a:r>
              <a:rPr lang="fa-IR" sz="7200" dirty="0" smtClean="0">
                <a:ln>
                  <a:solidFill>
                    <a:schemeClr val="tx1"/>
                  </a:solidFill>
                </a:ln>
                <a:solidFill>
                  <a:srgbClr val="FF0000"/>
                </a:solidFill>
                <a:cs typeface="2  Davat" pitchFamily="2" charset="-78"/>
              </a:rPr>
              <a:t>غبار   </a:t>
            </a:r>
            <a:r>
              <a:rPr lang="en-US" sz="7200" dirty="0" smtClean="0">
                <a:ln>
                  <a:solidFill>
                    <a:schemeClr val="tx1"/>
                  </a:solidFill>
                </a:ln>
                <a:solidFill>
                  <a:srgbClr val="FF0000"/>
                </a:solidFill>
                <a:cs typeface="2  Davat" pitchFamily="2" charset="-78"/>
              </a:rPr>
              <a:t>Dust</a:t>
            </a:r>
            <a:endParaRPr lang="fa-IR" sz="7200" dirty="0" smtClean="0">
              <a:ln>
                <a:solidFill>
                  <a:schemeClr val="tx1"/>
                </a:solidFill>
              </a:ln>
              <a:solidFill>
                <a:srgbClr val="FF0000"/>
              </a:solidFill>
              <a:cs typeface="2  Davat" pitchFamily="2" charset="-78"/>
            </a:endParaRPr>
          </a:p>
          <a:p>
            <a:r>
              <a:rPr lang="fa-IR" sz="7200" dirty="0" smtClean="0">
                <a:ln>
                  <a:solidFill>
                    <a:schemeClr val="accent5"/>
                  </a:solidFill>
                </a:ln>
                <a:solidFill>
                  <a:schemeClr val="tx1"/>
                </a:solidFill>
                <a:cs typeface="2  Davat" pitchFamily="2" charset="-78"/>
              </a:rPr>
              <a:t> مه </a:t>
            </a:r>
            <a:r>
              <a:rPr lang="fa-IR" sz="7200" dirty="0" smtClean="0">
                <a:cs typeface="2  Davat" pitchFamily="2" charset="-78"/>
              </a:rPr>
              <a:t>  </a:t>
            </a: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itchFamily="2" charset="-78"/>
              </a:rPr>
              <a:t>Fog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itchFamily="2" charset="-78"/>
              </a:rPr>
              <a:t>- Mist</a:t>
            </a:r>
            <a:endParaRPr lang="fa-IR"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itchFamily="2" charset="-78"/>
            </a:endParaRPr>
          </a:p>
          <a:p>
            <a:r>
              <a:rPr lang="fa-IR" sz="7200" dirty="0">
                <a:ln>
                  <a:solidFill>
                    <a:schemeClr val="tx1"/>
                  </a:solidFill>
                </a:ln>
                <a:solidFill>
                  <a:srgbClr val="FF0000"/>
                </a:solidFill>
                <a:cs typeface="2  Davat" pitchFamily="2" charset="-78"/>
              </a:rPr>
              <a:t>دود          </a:t>
            </a:r>
            <a:r>
              <a:rPr lang="en-US" sz="7200" dirty="0">
                <a:ln>
                  <a:solidFill>
                    <a:schemeClr val="tx1"/>
                  </a:solidFill>
                </a:ln>
                <a:solidFill>
                  <a:srgbClr val="FF0000"/>
                </a:solidFill>
                <a:cs typeface="2  Davat" pitchFamily="2" charset="-78"/>
              </a:rPr>
              <a:t>Smoke </a:t>
            </a:r>
            <a:endParaRPr lang="fa-IR" sz="7200" dirty="0">
              <a:ln>
                <a:solidFill>
                  <a:schemeClr val="tx1"/>
                </a:solidFill>
              </a:ln>
              <a:solidFill>
                <a:srgbClr val="FF0000"/>
              </a:solidFill>
              <a:cs typeface="2  Davat" pitchFamily="2" charset="-78"/>
            </a:endParaRPr>
          </a:p>
          <a:p>
            <a:endParaRPr lang="fa-IR" sz="7200" dirty="0">
              <a:solidFill>
                <a:srgbClr val="FF0000"/>
              </a:solidFill>
              <a:cs typeface="2  Davat" pitchFamily="2" charset="-78"/>
            </a:endParaRPr>
          </a:p>
          <a:p>
            <a:endParaRPr lang="fa-IR" sz="7200" dirty="0"/>
          </a:p>
        </p:txBody>
      </p:sp>
    </p:spTree>
    <p:extLst>
      <p:ext uri="{BB962C8B-B14F-4D97-AF65-F5344CB8AC3E}">
        <p14:creationId xmlns:p14="http://schemas.microsoft.com/office/powerpoint/2010/main" val="33750679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024" y="0"/>
            <a:ext cx="10563367" cy="1405719"/>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a-IR" sz="88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گرد و غبار </a:t>
            </a:r>
            <a:r>
              <a:rPr lang="en-US" sz="88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Dust </a:t>
            </a:r>
            <a:endParaRPr lang="fa-IR" sz="88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pic>
        <p:nvPicPr>
          <p:cNvPr id="9" name="Content Placeholder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542"/>
          <a:stretch/>
        </p:blipFill>
        <p:spPr>
          <a:xfrm>
            <a:off x="1585620" y="1510679"/>
            <a:ext cx="7983941" cy="5080431"/>
          </a:xfrm>
        </p:spPr>
      </p:pic>
    </p:spTree>
    <p:extLst>
      <p:ext uri="{BB962C8B-B14F-4D97-AF65-F5344CB8AC3E}">
        <p14:creationId xmlns:p14="http://schemas.microsoft.com/office/powerpoint/2010/main" val="3058307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289851"/>
            <a:ext cx="10778027" cy="3258567"/>
          </a:xfrm>
          <a:ln w="57150"/>
        </p:spPr>
        <p:style>
          <a:lnRef idx="2">
            <a:schemeClr val="dk1"/>
          </a:lnRef>
          <a:fillRef idx="1">
            <a:schemeClr val="lt1"/>
          </a:fillRef>
          <a:effectRef idx="0">
            <a:schemeClr val="dk1"/>
          </a:effectRef>
          <a:fontRef idx="minor">
            <a:schemeClr val="dk1"/>
          </a:fontRef>
        </p:style>
        <p:txBody>
          <a:bodyPr>
            <a:noAutofit/>
          </a:bodyPr>
          <a:lstStyle/>
          <a:p>
            <a:pPr algn="ctr"/>
            <a:r>
              <a:rPr lang="fa-IR" sz="8800" b="1" u="sng" spc="-300" dirty="0" smtClean="0">
                <a:ln w="10160">
                  <a:solidFill>
                    <a:srgbClr val="FF0000"/>
                  </a:solidFill>
                  <a:prstDash val="solid"/>
                </a:ln>
                <a:solidFill>
                  <a:schemeClr val="tx1"/>
                </a:solidFill>
                <a:effectLst>
                  <a:glow rad="63500">
                    <a:schemeClr val="accent1">
                      <a:satMod val="175000"/>
                      <a:alpha val="40000"/>
                    </a:schemeClr>
                  </a:glow>
                  <a:outerShdw blurRad="60007" dir="2000400" sy="-30000" kx="-800400" algn="bl" rotWithShape="0">
                    <a:prstClr val="black">
                      <a:alpha val="20000"/>
                    </a:prstClr>
                  </a:outerShdw>
                </a:effectLst>
                <a:cs typeface="2  Titr" panose="00000700000000000000" pitchFamily="2" charset="-78"/>
              </a:rPr>
              <a:t>بهداشت حرفه ای</a:t>
            </a:r>
            <a:br>
              <a:rPr lang="fa-IR" sz="8800" b="1" u="sng" spc="-300" dirty="0" smtClean="0">
                <a:ln w="10160">
                  <a:solidFill>
                    <a:srgbClr val="FF0000"/>
                  </a:solidFill>
                  <a:prstDash val="solid"/>
                </a:ln>
                <a:solidFill>
                  <a:schemeClr val="tx1"/>
                </a:solidFill>
                <a:effectLst>
                  <a:glow rad="63500">
                    <a:schemeClr val="accent1">
                      <a:satMod val="175000"/>
                      <a:alpha val="40000"/>
                    </a:schemeClr>
                  </a:glow>
                  <a:outerShdw blurRad="60007" dir="2000400" sy="-30000" kx="-800400" algn="bl" rotWithShape="0">
                    <a:prstClr val="black">
                      <a:alpha val="20000"/>
                    </a:prstClr>
                  </a:outerShdw>
                </a:effectLst>
                <a:cs typeface="2  Titr" panose="00000700000000000000" pitchFamily="2" charset="-78"/>
              </a:rPr>
            </a:br>
            <a:r>
              <a:rPr lang="fa-IR" sz="8800" b="1" u="sng" spc="-300" dirty="0" smtClean="0">
                <a:ln w="10160">
                  <a:solidFill>
                    <a:srgbClr val="FF0000"/>
                  </a:solidFill>
                  <a:prstDash val="solid"/>
                </a:ln>
                <a:solidFill>
                  <a:schemeClr val="tx1"/>
                </a:solidFill>
                <a:effectLst>
                  <a:glow rad="63500">
                    <a:schemeClr val="accent1">
                      <a:satMod val="175000"/>
                      <a:alpha val="40000"/>
                    </a:schemeClr>
                  </a:glow>
                  <a:outerShdw blurRad="60007" dir="2000400" sy="-30000" kx="-800400" algn="bl" rotWithShape="0">
                    <a:prstClr val="black">
                      <a:alpha val="20000"/>
                    </a:prstClr>
                  </a:outerShdw>
                </a:effectLst>
                <a:cs typeface="2  Titr" panose="00000700000000000000" pitchFamily="2" charset="-78"/>
              </a:rPr>
              <a:t>و عوامل زیان آور محیط کار</a:t>
            </a:r>
            <a:endParaRPr lang="fa-IR" sz="8800" b="1" u="sng" spc="-300" dirty="0">
              <a:ln w="10160">
                <a:solidFill>
                  <a:srgbClr val="FF0000"/>
                </a:solidFill>
                <a:prstDash val="solid"/>
              </a:ln>
              <a:solidFill>
                <a:schemeClr val="tx1"/>
              </a:solidFill>
              <a:effectLst>
                <a:glow rad="63500">
                  <a:schemeClr val="accent1">
                    <a:satMod val="175000"/>
                    <a:alpha val="40000"/>
                  </a:schemeClr>
                </a:glow>
                <a:outerShdw blurRad="60007" dir="2000400" sy="-30000" kx="-800400" algn="bl" rotWithShape="0">
                  <a:prstClr val="black">
                    <a:alpha val="20000"/>
                  </a:prstClr>
                </a:outerShdw>
              </a:effectLst>
              <a:cs typeface="2  Titr" panose="00000700000000000000" pitchFamily="2" charset="-78"/>
            </a:endParaRPr>
          </a:p>
        </p:txBody>
      </p:sp>
      <p:pic>
        <p:nvPicPr>
          <p:cNvPr id="4" name="Picture 3" descr="Wellness.jpg"/>
          <p:cNvPicPr>
            <a:picLocks noChangeAspect="1"/>
          </p:cNvPicPr>
          <p:nvPr/>
        </p:nvPicPr>
        <p:blipFill>
          <a:blip r:embed="rId2" cstate="print"/>
          <a:stretch>
            <a:fillRect/>
          </a:stretch>
        </p:blipFill>
        <p:spPr>
          <a:xfrm>
            <a:off x="365761" y="4247136"/>
            <a:ext cx="1858824" cy="2454110"/>
          </a:xfrm>
          <a:prstGeom prst="rect">
            <a:avLst/>
          </a:prstGeom>
        </p:spPr>
      </p:pic>
      <p:sp>
        <p:nvSpPr>
          <p:cNvPr id="5" name="Content Placeholder 4"/>
          <p:cNvSpPr>
            <a:spLocks noGrp="1"/>
          </p:cNvSpPr>
          <p:nvPr>
            <p:ph idx="1"/>
          </p:nvPr>
        </p:nvSpPr>
        <p:spPr/>
        <p:txBody>
          <a:bodyPr/>
          <a:lstStyle/>
          <a:p>
            <a:endParaRPr lang="fa-IR"/>
          </a:p>
        </p:txBody>
      </p:sp>
    </p:spTree>
    <p:extLst>
      <p:ext uri="{BB962C8B-B14F-4D97-AF65-F5344CB8AC3E}">
        <p14:creationId xmlns:p14="http://schemas.microsoft.com/office/powerpoint/2010/main" val="1280894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71" y="69011"/>
            <a:ext cx="11041810" cy="931653"/>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fa-IR" sz="6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گرد و غبار </a:t>
            </a:r>
            <a:r>
              <a:rPr lang="en-US" sz="60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Dust</a:t>
            </a:r>
            <a:endParaRPr lang="fa-IR"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Titr" panose="00000700000000000000" pitchFamily="2" charset="-78"/>
            </a:endParaRPr>
          </a:p>
        </p:txBody>
      </p:sp>
      <p:sp>
        <p:nvSpPr>
          <p:cNvPr id="3" name="Content Placeholder 2"/>
          <p:cNvSpPr>
            <a:spLocks noGrp="1"/>
          </p:cNvSpPr>
          <p:nvPr>
            <p:ph idx="1"/>
          </p:nvPr>
        </p:nvSpPr>
        <p:spPr>
          <a:xfrm>
            <a:off x="450964" y="3384645"/>
            <a:ext cx="10903973" cy="3359247"/>
          </a:xfrm>
        </p:spPr>
        <p:txBody>
          <a:bodyPr>
            <a:noAutofit/>
          </a:bodyPr>
          <a:lstStyle/>
          <a:p>
            <a:pPr algn="just"/>
            <a:r>
              <a:rPr lang="fa-IR" sz="4000" dirty="0" smtClean="0">
                <a:cs typeface="2  Davat" pitchFamily="2" charset="-78"/>
              </a:rPr>
              <a:t>گرد وغباردر </a:t>
            </a:r>
            <a:r>
              <a:rPr lang="fa-IR" sz="4000" dirty="0">
                <a:cs typeface="2  Davat" pitchFamily="2" charset="-78"/>
              </a:rPr>
              <a:t>محیط </a:t>
            </a:r>
            <a:r>
              <a:rPr lang="fa-IR" sz="4000" dirty="0" smtClean="0">
                <a:cs typeface="2  Davat" pitchFamily="2" charset="-78"/>
              </a:rPr>
              <a:t>کاردر </a:t>
            </a:r>
            <a:r>
              <a:rPr lang="fa-IR" sz="4000" dirty="0">
                <a:cs typeface="2  Davat" pitchFamily="2" charset="-78"/>
              </a:rPr>
              <a:t>فرآیندهایی مانند </a:t>
            </a:r>
            <a:r>
              <a:rPr lang="fa-IR" sz="4000" dirty="0">
                <a:solidFill>
                  <a:srgbClr val="FF0000"/>
                </a:solidFill>
                <a:cs typeface="2  Davat" pitchFamily="2" charset="-78"/>
              </a:rPr>
              <a:t>خرد کردن </a:t>
            </a:r>
            <a:r>
              <a:rPr lang="fa-IR" sz="4000" dirty="0">
                <a:cs typeface="2  Davat" pitchFamily="2" charset="-78"/>
              </a:rPr>
              <a:t>؛ شکستن ، مته کردن؛ ساییدن ؛</a:t>
            </a:r>
            <a:r>
              <a:rPr lang="fa-IR" sz="4000" dirty="0" smtClean="0">
                <a:cs typeface="2  Davat" pitchFamily="2" charset="-78"/>
              </a:rPr>
              <a:t>منفجر </a:t>
            </a:r>
            <a:r>
              <a:rPr lang="fa-IR" sz="4000" dirty="0">
                <a:cs typeface="2  Davat" pitchFamily="2" charset="-78"/>
              </a:rPr>
              <a:t>کردن و دهها پروسه و روش دیگر تولید میشود</a:t>
            </a:r>
            <a:r>
              <a:rPr lang="fa-IR" sz="4000" dirty="0" smtClean="0">
                <a:cs typeface="2  Davat" pitchFamily="2" charset="-78"/>
              </a:rPr>
              <a:t>.</a:t>
            </a:r>
            <a:endParaRPr lang="fa-IR" sz="4000" dirty="0">
              <a:cs typeface="2  Davat" pitchFamily="2" charset="-78"/>
            </a:endParaRPr>
          </a:p>
          <a:p>
            <a:pPr algn="just"/>
            <a:r>
              <a:rPr lang="fa-IR" sz="4000" dirty="0" smtClean="0">
                <a:cs typeface="2  Davat" pitchFamily="2" charset="-78"/>
              </a:rPr>
              <a:t> برخی از مواد دارای گردو غبارهایی هستند که می توانند روی شاغلین اثرات گوناگونی ایجاد کنند که این عوارض به </a:t>
            </a:r>
            <a:r>
              <a:rPr lang="fa-IR" sz="4000" dirty="0" smtClean="0">
                <a:solidFill>
                  <a:srgbClr val="FF0000"/>
                </a:solidFill>
                <a:cs typeface="2  Davat" pitchFamily="2" charset="-78"/>
              </a:rPr>
              <a:t>جنس غبار</a:t>
            </a:r>
            <a:r>
              <a:rPr lang="fa-IR" sz="4000" dirty="0" smtClean="0">
                <a:cs typeface="2  Davat" pitchFamily="2" charset="-78"/>
              </a:rPr>
              <a:t>؛ </a:t>
            </a:r>
            <a:r>
              <a:rPr lang="fa-IR" sz="4000" dirty="0" smtClean="0">
                <a:solidFill>
                  <a:srgbClr val="FF0000"/>
                </a:solidFill>
                <a:cs typeface="2  Davat" pitchFamily="2" charset="-78"/>
              </a:rPr>
              <a:t>اندازه ذرات</a:t>
            </a:r>
            <a:r>
              <a:rPr lang="fa-IR" sz="4000" dirty="0" smtClean="0">
                <a:cs typeface="2  Davat" pitchFamily="2" charset="-78"/>
              </a:rPr>
              <a:t>؛ </a:t>
            </a:r>
            <a:r>
              <a:rPr lang="fa-IR" sz="4000" dirty="0" smtClean="0">
                <a:solidFill>
                  <a:srgbClr val="FF0000"/>
                </a:solidFill>
                <a:cs typeface="2  Davat" pitchFamily="2" charset="-78"/>
              </a:rPr>
              <a:t>طول مدت استنشاق </a:t>
            </a:r>
            <a:r>
              <a:rPr lang="fa-IR" sz="4000" dirty="0" smtClean="0">
                <a:cs typeface="2  Davat" pitchFamily="2" charset="-78"/>
              </a:rPr>
              <a:t>و </a:t>
            </a:r>
            <a:r>
              <a:rPr lang="fa-IR" sz="4000" dirty="0" smtClean="0">
                <a:solidFill>
                  <a:srgbClr val="FF0000"/>
                </a:solidFill>
                <a:cs typeface="2  Davat" pitchFamily="2" charset="-78"/>
              </a:rPr>
              <a:t>حساسیت فردی </a:t>
            </a:r>
            <a:r>
              <a:rPr lang="fa-IR" sz="4000" dirty="0" smtClean="0">
                <a:cs typeface="2  Davat" pitchFamily="2" charset="-78"/>
              </a:rPr>
              <a:t>بستگی دارد </a:t>
            </a:r>
            <a:r>
              <a:rPr lang="en-US" sz="4000" dirty="0" smtClean="0">
                <a:cs typeface="2  Davat" pitchFamily="2" charset="-78"/>
              </a:rPr>
              <a:t>.</a:t>
            </a:r>
            <a:endParaRPr lang="fa-IR" sz="4000" dirty="0" smtClean="0">
              <a:cs typeface="2  Davat" pitchFamily="2" charset="-78"/>
            </a:endParaRPr>
          </a:p>
          <a:p>
            <a:endParaRPr lang="fa-IR" sz="2000" dirty="0"/>
          </a:p>
        </p:txBody>
      </p:sp>
      <p:sp>
        <p:nvSpPr>
          <p:cNvPr id="4" name="Content Placeholder 2"/>
          <p:cNvSpPr txBox="1">
            <a:spLocks/>
          </p:cNvSpPr>
          <p:nvPr/>
        </p:nvSpPr>
        <p:spPr>
          <a:xfrm>
            <a:off x="450964" y="933768"/>
            <a:ext cx="10768770" cy="1815152"/>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a-IR" sz="4000" dirty="0" smtClean="0">
                <a:cs typeface="2  Davat" pitchFamily="2" charset="-78"/>
              </a:rPr>
              <a:t>مواد جامد بسیار ریز که اندازه آنها بین 0/1 تا 150 میکرون است که در اثر جدا شدن و شکستن مواد جامد و  و تبدیل آنها به ذرات کوچک تولید میشوند.ذرات بزرگتر از 10 میکرون به زمین می افتند و بقیه  در هوا معلق می شوند.</a:t>
            </a:r>
          </a:p>
          <a:p>
            <a:endParaRPr lang="fa-IR" sz="2000" dirty="0"/>
          </a:p>
        </p:txBody>
      </p:sp>
    </p:spTree>
    <p:extLst>
      <p:ext uri="{BB962C8B-B14F-4D97-AF65-F5344CB8AC3E}">
        <p14:creationId xmlns:p14="http://schemas.microsoft.com/office/powerpoint/2010/main" val="19568134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46" y="178591"/>
            <a:ext cx="11338559" cy="955343"/>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دسته بندی گرد و غبارها</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
        <p:nvSpPr>
          <p:cNvPr id="3" name="Content Placeholder 2"/>
          <p:cNvSpPr>
            <a:spLocks noGrp="1"/>
          </p:cNvSpPr>
          <p:nvPr>
            <p:ph idx="1"/>
          </p:nvPr>
        </p:nvSpPr>
        <p:spPr>
          <a:xfrm>
            <a:off x="222069" y="1234733"/>
            <a:ext cx="11652068" cy="5087689"/>
          </a:xfrm>
        </p:spPr>
        <p:txBody>
          <a:bodyPr>
            <a:noAutofit/>
          </a:bodyPr>
          <a:lstStyle/>
          <a:p>
            <a:pPr marL="0" indent="0" algn="ctr">
              <a:buNone/>
            </a:pPr>
            <a:r>
              <a:rPr lang="fa-IR" sz="4400" dirty="0">
                <a:ln>
                  <a:solidFill>
                    <a:schemeClr val="tx1"/>
                  </a:solidFill>
                </a:ln>
                <a:cs typeface="2  Davat" pitchFamily="2" charset="-78"/>
              </a:rPr>
              <a:t>گرد و غبارها خود دارای دسته بندی هایی هستند </a:t>
            </a:r>
            <a:r>
              <a:rPr lang="fa-IR" sz="4400" dirty="0" smtClean="0">
                <a:ln>
                  <a:solidFill>
                    <a:schemeClr val="tx1"/>
                  </a:solidFill>
                </a:ln>
                <a:cs typeface="2  Davat" pitchFamily="2" charset="-78"/>
              </a:rPr>
              <a:t>مانند:</a:t>
            </a:r>
          </a:p>
          <a:p>
            <a:pPr algn="just"/>
            <a:r>
              <a:rPr lang="fa-IR" sz="4400" dirty="0" smtClean="0">
                <a:cs typeface="2  Davat" pitchFamily="2" charset="-78"/>
              </a:rPr>
              <a:t> </a:t>
            </a:r>
            <a:r>
              <a:rPr lang="fa-IR" sz="4400" dirty="0">
                <a:solidFill>
                  <a:srgbClr val="FF0000"/>
                </a:solidFill>
                <a:cs typeface="2  Davat" pitchFamily="2" charset="-78"/>
              </a:rPr>
              <a:t>گرد غبارهای </a:t>
            </a:r>
            <a:r>
              <a:rPr lang="fa-IR" sz="4400" dirty="0" smtClean="0">
                <a:solidFill>
                  <a:srgbClr val="FF0000"/>
                </a:solidFill>
                <a:cs typeface="2  Davat" pitchFamily="2" charset="-78"/>
              </a:rPr>
              <a:t>سمی</a:t>
            </a:r>
            <a:r>
              <a:rPr lang="fa-IR" sz="4400" dirty="0" smtClean="0">
                <a:solidFill>
                  <a:schemeClr val="tx1"/>
                </a:solidFill>
                <a:cs typeface="2  Davat" pitchFamily="2" charset="-78"/>
              </a:rPr>
              <a:t> </a:t>
            </a:r>
            <a:r>
              <a:rPr lang="en-US" sz="4400" dirty="0">
                <a:solidFill>
                  <a:srgbClr val="FF0000"/>
                </a:solidFill>
                <a:cs typeface="2  Davat" pitchFamily="2" charset="-78"/>
              </a:rPr>
              <a:t>(Toxic </a:t>
            </a:r>
            <a:r>
              <a:rPr lang="en-US" sz="4400" dirty="0" smtClean="0">
                <a:solidFill>
                  <a:srgbClr val="FF0000"/>
                </a:solidFill>
                <a:cs typeface="2  Davat" pitchFamily="2" charset="-78"/>
              </a:rPr>
              <a:t>Dust</a:t>
            </a:r>
            <a:r>
              <a:rPr lang="en-US" sz="4400" dirty="0">
                <a:solidFill>
                  <a:srgbClr val="FF0000"/>
                </a:solidFill>
                <a:cs typeface="2  Davat" pitchFamily="2" charset="-78"/>
              </a:rPr>
              <a:t>)</a:t>
            </a:r>
            <a:r>
              <a:rPr lang="fa-IR" sz="4400" dirty="0" smtClean="0">
                <a:solidFill>
                  <a:srgbClr val="FF0000"/>
                </a:solidFill>
                <a:cs typeface="2  Davat" pitchFamily="2" charset="-78"/>
              </a:rPr>
              <a:t>:</a:t>
            </a:r>
            <a:r>
              <a:rPr lang="fa-IR" sz="4400" dirty="0" smtClean="0">
                <a:solidFill>
                  <a:schemeClr val="tx1"/>
                </a:solidFill>
                <a:cs typeface="2  Davat" pitchFamily="2" charset="-78"/>
              </a:rPr>
              <a:t>که </a:t>
            </a:r>
            <a:r>
              <a:rPr lang="fa-IR" sz="4400" dirty="0">
                <a:solidFill>
                  <a:schemeClr val="tx1"/>
                </a:solidFill>
                <a:cs typeface="2  Davat" pitchFamily="2" charset="-78"/>
              </a:rPr>
              <a:t>مهمترین آنها سیلیس و آزبست و زغال سنگ هستند که البته آزبست بصورت رشته یا لیف </a:t>
            </a:r>
            <a:r>
              <a:rPr lang="fa-IR" sz="4400" dirty="0" smtClean="0">
                <a:solidFill>
                  <a:schemeClr val="tx1"/>
                </a:solidFill>
                <a:cs typeface="2  Davat" pitchFamily="2" charset="-78"/>
              </a:rPr>
              <a:t>است.خاصیت این گرد غبارها ایجاد فیبروز ریه است  </a:t>
            </a:r>
            <a:endParaRPr lang="en-US" sz="4400" dirty="0">
              <a:solidFill>
                <a:schemeClr val="tx1"/>
              </a:solidFill>
              <a:cs typeface="2  Davat" pitchFamily="2" charset="-78"/>
            </a:endParaRPr>
          </a:p>
          <a:p>
            <a:pPr algn="just"/>
            <a:r>
              <a:rPr lang="fa-IR" sz="4400" dirty="0" smtClean="0">
                <a:cs typeface="2  Davat" pitchFamily="2" charset="-78"/>
              </a:rPr>
              <a:t> </a:t>
            </a:r>
            <a:r>
              <a:rPr lang="fa-IR" sz="4400" dirty="0">
                <a:solidFill>
                  <a:srgbClr val="FF0000"/>
                </a:solidFill>
                <a:cs typeface="2  Davat" pitchFamily="2" charset="-78"/>
              </a:rPr>
              <a:t>گردو غبارهای بی </a:t>
            </a:r>
            <a:r>
              <a:rPr lang="fa-IR" sz="4400" dirty="0" smtClean="0">
                <a:solidFill>
                  <a:srgbClr val="FF0000"/>
                </a:solidFill>
                <a:cs typeface="2  Davat" pitchFamily="2" charset="-78"/>
              </a:rPr>
              <a:t>اثر</a:t>
            </a:r>
            <a:r>
              <a:rPr lang="en-US" sz="4400" dirty="0" smtClean="0">
                <a:solidFill>
                  <a:srgbClr val="FF0000"/>
                </a:solidFill>
                <a:cs typeface="2  Davat" pitchFamily="2" charset="-78"/>
              </a:rPr>
              <a:t> :(Inert Dust </a:t>
            </a:r>
            <a:r>
              <a:rPr lang="en-US" sz="4400" dirty="0">
                <a:solidFill>
                  <a:srgbClr val="FF0000"/>
                </a:solidFill>
                <a:cs typeface="2  Davat" pitchFamily="2" charset="-78"/>
              </a:rPr>
              <a:t>)</a:t>
            </a:r>
            <a:r>
              <a:rPr lang="fa-IR" sz="4400" dirty="0" smtClean="0">
                <a:solidFill>
                  <a:schemeClr val="tx1"/>
                </a:solidFill>
                <a:cs typeface="2  Davat" pitchFamily="2" charset="-78"/>
              </a:rPr>
              <a:t>گرد و غبار هایی مانند گچ و سیمان و مشابه آنها که خاصیت ایجاد فیبروز ریه ندارند اما عوارض مخصوص بخود را ایجاد می کنند.</a:t>
            </a:r>
            <a:endParaRPr lang="fa-IR" sz="4400" dirty="0">
              <a:solidFill>
                <a:srgbClr val="FF0000"/>
              </a:solidFill>
              <a:cs typeface="2  Davat" pitchFamily="2" charset="-78"/>
            </a:endParaRPr>
          </a:p>
          <a:p>
            <a:endParaRPr lang="fa-IR" sz="4400" dirty="0"/>
          </a:p>
        </p:txBody>
      </p:sp>
    </p:spTree>
    <p:extLst>
      <p:ext uri="{BB962C8B-B14F-4D97-AF65-F5344CB8AC3E}">
        <p14:creationId xmlns:p14="http://schemas.microsoft.com/office/powerpoint/2010/main" val="4038124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56754"/>
            <a:ext cx="11756571" cy="888274"/>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fa-IR" sz="4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...دسته بندی گرد و غبارها</a:t>
            </a:r>
            <a:endParaRPr lang="fa-IR" sz="4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
        <p:nvSpPr>
          <p:cNvPr id="3" name="Content Placeholder 2"/>
          <p:cNvSpPr>
            <a:spLocks noGrp="1"/>
          </p:cNvSpPr>
          <p:nvPr>
            <p:ph idx="1"/>
          </p:nvPr>
        </p:nvSpPr>
        <p:spPr>
          <a:xfrm>
            <a:off x="182880" y="966651"/>
            <a:ext cx="11848011" cy="5721532"/>
          </a:xfrm>
        </p:spPr>
        <p:txBody>
          <a:bodyPr>
            <a:noAutofit/>
          </a:bodyPr>
          <a:lstStyle/>
          <a:p>
            <a:pPr>
              <a:buNone/>
            </a:pPr>
            <a:r>
              <a:rPr lang="fa-IR" sz="4800" spc="-150" dirty="0">
                <a:ln>
                  <a:solidFill>
                    <a:schemeClr val="tx1"/>
                  </a:solidFill>
                </a:ln>
                <a:solidFill>
                  <a:schemeClr val="tx1"/>
                </a:solidFill>
                <a:cs typeface="2  Davat" pitchFamily="2" charset="-78"/>
              </a:rPr>
              <a:t>در طبقه بندی دیگر گردو غبارها به دسته </a:t>
            </a:r>
            <a:r>
              <a:rPr lang="fa-IR" sz="4800" spc="-150" dirty="0" smtClean="0">
                <a:ln>
                  <a:solidFill>
                    <a:schemeClr val="tx1"/>
                  </a:solidFill>
                </a:ln>
                <a:solidFill>
                  <a:schemeClr val="tx1"/>
                </a:solidFill>
                <a:cs typeface="2  Davat" pitchFamily="2" charset="-78"/>
              </a:rPr>
              <a:t>های زیر تقسیم بندی می شوند:</a:t>
            </a:r>
          </a:p>
          <a:p>
            <a:r>
              <a:rPr lang="fa-IR" sz="5400" spc="-150" dirty="0" smtClean="0">
                <a:ln>
                  <a:solidFill>
                    <a:srgbClr val="FF0000"/>
                  </a:solidFill>
                </a:ln>
                <a:solidFill>
                  <a:schemeClr val="tx1"/>
                </a:solidFill>
                <a:cs typeface="2  Davat" pitchFamily="2" charset="-78"/>
              </a:rPr>
              <a:t> </a:t>
            </a:r>
            <a:r>
              <a:rPr lang="fa-IR" sz="6000" spc="-150" dirty="0">
                <a:ln>
                  <a:solidFill>
                    <a:schemeClr val="tx1"/>
                  </a:solidFill>
                </a:ln>
                <a:solidFill>
                  <a:srgbClr val="FF0000"/>
                </a:solidFill>
                <a:cs typeface="2  Davat" pitchFamily="2" charset="-78"/>
              </a:rPr>
              <a:t>قابل تنفس</a:t>
            </a:r>
            <a:r>
              <a:rPr lang="en-US" sz="6000" spc="-150" dirty="0">
                <a:ln>
                  <a:solidFill>
                    <a:schemeClr val="tx1"/>
                  </a:solidFill>
                </a:ln>
                <a:solidFill>
                  <a:srgbClr val="FF0000"/>
                </a:solidFill>
                <a:cs typeface="2  Davat" pitchFamily="2" charset="-78"/>
              </a:rPr>
              <a:t> </a:t>
            </a:r>
            <a:r>
              <a:rPr lang="en-US" sz="4800" spc="-150" dirty="0">
                <a:ln>
                  <a:solidFill>
                    <a:schemeClr val="tx1"/>
                  </a:solidFill>
                </a:ln>
                <a:cs typeface="2  Davat" pitchFamily="2" charset="-78"/>
              </a:rPr>
              <a:t>Inhalable Particulate Matter</a:t>
            </a:r>
            <a:r>
              <a:rPr lang="en-US" sz="4800" spc="-150" dirty="0">
                <a:ln>
                  <a:solidFill>
                    <a:schemeClr val="tx1"/>
                  </a:solidFill>
                </a:ln>
                <a:solidFill>
                  <a:srgbClr val="FF0000"/>
                </a:solidFill>
                <a:cs typeface="2  Davat" pitchFamily="2" charset="-78"/>
              </a:rPr>
              <a:t> </a:t>
            </a:r>
            <a:r>
              <a:rPr lang="fa-IR" sz="4800" spc="-150" dirty="0">
                <a:solidFill>
                  <a:schemeClr val="tx1"/>
                </a:solidFill>
                <a:cs typeface="2  Davat" pitchFamily="2" charset="-78"/>
              </a:rPr>
              <a:t>؛ </a:t>
            </a:r>
          </a:p>
          <a:p>
            <a:pPr marL="0" indent="0" algn="just">
              <a:buNone/>
            </a:pPr>
            <a:r>
              <a:rPr lang="fa-IR" sz="4400" dirty="0">
                <a:ln>
                  <a:solidFill>
                    <a:schemeClr val="tx1"/>
                  </a:solidFill>
                </a:ln>
                <a:solidFill>
                  <a:schemeClr val="tx1"/>
                </a:solidFill>
                <a:cs typeface="2  Davat" pitchFamily="2" charset="-78"/>
              </a:rPr>
              <a:t>مربوط به مواد شیمیایی است که درصورت ته نشین شدن در هر قسمت از دستگاه تنفسی، مخاطره آمیزهستند</a:t>
            </a:r>
          </a:p>
          <a:p>
            <a:r>
              <a:rPr lang="fa-IR" sz="5400" spc="-150" dirty="0">
                <a:ln>
                  <a:solidFill>
                    <a:schemeClr val="tx1"/>
                  </a:solidFill>
                </a:ln>
                <a:solidFill>
                  <a:srgbClr val="FF0000"/>
                </a:solidFill>
                <a:cs typeface="2  Davat" pitchFamily="2" charset="-78"/>
              </a:rPr>
              <a:t>توراسیک</a:t>
            </a:r>
            <a:r>
              <a:rPr lang="fa-IR" sz="4800" spc="-150" dirty="0">
                <a:ln>
                  <a:solidFill>
                    <a:srgbClr val="FF0000"/>
                  </a:solidFill>
                </a:ln>
                <a:solidFill>
                  <a:srgbClr val="FF0000"/>
                </a:solidFill>
                <a:cs typeface="2  Davat" pitchFamily="2" charset="-78"/>
              </a:rPr>
              <a:t> </a:t>
            </a:r>
            <a:r>
              <a:rPr lang="en-US" sz="4400" spc="-150" dirty="0">
                <a:ln>
                  <a:solidFill>
                    <a:srgbClr val="002060"/>
                  </a:solidFill>
                </a:ln>
                <a:cs typeface="2  Davat" pitchFamily="2" charset="-78"/>
              </a:rPr>
              <a:t>Thoracic Particulate Matter</a:t>
            </a:r>
            <a:r>
              <a:rPr lang="fa-IR" sz="4400" spc="-150" dirty="0">
                <a:ln>
                  <a:solidFill>
                    <a:srgbClr val="002060"/>
                  </a:solidFill>
                </a:ln>
                <a:cs typeface="2  Davat" pitchFamily="2" charset="-78"/>
              </a:rPr>
              <a:t> </a:t>
            </a:r>
          </a:p>
          <a:p>
            <a:pPr marL="0" indent="0" algn="just">
              <a:buNone/>
            </a:pPr>
            <a:r>
              <a:rPr lang="fa-IR" sz="4800" spc="-150" dirty="0">
                <a:ln>
                  <a:solidFill>
                    <a:schemeClr val="tx1"/>
                  </a:solidFill>
                </a:ln>
                <a:solidFill>
                  <a:schemeClr val="tx1"/>
                </a:solidFill>
                <a:cs typeface="2  Davat" pitchFamily="2" charset="-78"/>
              </a:rPr>
              <a:t>شامل آن دسته از مواد شیمیایی است که درصورت ته نشین شدن در هر قسمت از راههاي هوایی ریه وناحیه </a:t>
            </a:r>
            <a:r>
              <a:rPr lang="fa-IR" sz="4800" spc="-150" dirty="0" smtClean="0">
                <a:ln>
                  <a:solidFill>
                    <a:schemeClr val="tx1"/>
                  </a:solidFill>
                </a:ln>
                <a:solidFill>
                  <a:schemeClr val="tx1"/>
                </a:solidFill>
                <a:cs typeface="2  Davat" pitchFamily="2" charset="-78"/>
              </a:rPr>
              <a:t>تبادل</a:t>
            </a:r>
            <a:r>
              <a:rPr lang="en-US" sz="4800" spc="-150" dirty="0" smtClean="0">
                <a:ln>
                  <a:solidFill>
                    <a:schemeClr val="tx1"/>
                  </a:solidFill>
                </a:ln>
                <a:solidFill>
                  <a:schemeClr val="tx1"/>
                </a:solidFill>
                <a:cs typeface="2  Davat" pitchFamily="2" charset="-78"/>
              </a:rPr>
              <a:t> </a:t>
            </a:r>
            <a:r>
              <a:rPr lang="fa-IR" sz="4800" spc="-150" dirty="0" smtClean="0">
                <a:ln>
                  <a:solidFill>
                    <a:schemeClr val="tx1"/>
                  </a:solidFill>
                </a:ln>
                <a:solidFill>
                  <a:schemeClr val="tx1"/>
                </a:solidFill>
                <a:cs typeface="2  Davat" pitchFamily="2" charset="-78"/>
              </a:rPr>
              <a:t>گازي ایجاد </a:t>
            </a:r>
            <a:r>
              <a:rPr lang="fa-IR" sz="4800" spc="-150" dirty="0">
                <a:ln>
                  <a:solidFill>
                    <a:schemeClr val="tx1"/>
                  </a:solidFill>
                </a:ln>
                <a:solidFill>
                  <a:schemeClr val="tx1"/>
                </a:solidFill>
                <a:cs typeface="2  Davat" pitchFamily="2" charset="-78"/>
              </a:rPr>
              <a:t>مخاطره میکنند. </a:t>
            </a:r>
            <a:endParaRPr lang="en-US" sz="4800" spc="-150" dirty="0">
              <a:ln>
                <a:solidFill>
                  <a:schemeClr val="tx1"/>
                </a:solidFill>
              </a:ln>
              <a:solidFill>
                <a:schemeClr val="tx1"/>
              </a:solidFill>
              <a:cs typeface="2  Davat" pitchFamily="2" charset="-78"/>
            </a:endParaRPr>
          </a:p>
          <a:p>
            <a:endParaRPr lang="en-US" sz="4400" spc="-150" dirty="0"/>
          </a:p>
        </p:txBody>
      </p:sp>
    </p:spTree>
    <p:extLst>
      <p:ext uri="{BB962C8B-B14F-4D97-AF65-F5344CB8AC3E}">
        <p14:creationId xmlns:p14="http://schemas.microsoft.com/office/powerpoint/2010/main" val="407602060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25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5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1267096"/>
            <a:ext cx="11808823" cy="5159830"/>
          </a:xfrm>
        </p:spPr>
        <p:txBody>
          <a:bodyPr>
            <a:noAutofit/>
          </a:bodyPr>
          <a:lstStyle/>
          <a:p>
            <a:r>
              <a:rPr lang="fa-IR" sz="4400" spc="-150" dirty="0" smtClean="0">
                <a:ln>
                  <a:solidFill>
                    <a:schemeClr val="tx1"/>
                  </a:solidFill>
                </a:ln>
                <a:solidFill>
                  <a:srgbClr val="FF0000"/>
                </a:solidFill>
                <a:cs typeface="2  Davat" pitchFamily="2" charset="-78"/>
              </a:rPr>
              <a:t>قابل استنشاق </a:t>
            </a:r>
            <a:r>
              <a:rPr lang="en-US" sz="4400" spc="-150" dirty="0" err="1" smtClean="0">
                <a:ln>
                  <a:solidFill>
                    <a:srgbClr val="002060"/>
                  </a:solidFill>
                </a:ln>
                <a:cs typeface="2  Davat" pitchFamily="2" charset="-78"/>
              </a:rPr>
              <a:t>Respirable</a:t>
            </a:r>
            <a:r>
              <a:rPr lang="en-US" sz="4400" spc="-150" dirty="0" smtClean="0">
                <a:ln>
                  <a:solidFill>
                    <a:srgbClr val="002060"/>
                  </a:solidFill>
                </a:ln>
                <a:cs typeface="2  Davat" pitchFamily="2" charset="-78"/>
              </a:rPr>
              <a:t> Particulate Matter</a:t>
            </a:r>
            <a:endParaRPr lang="fa-IR" sz="4400" spc="-150" dirty="0" smtClean="0">
              <a:ln>
                <a:solidFill>
                  <a:srgbClr val="002060"/>
                </a:solidFill>
              </a:ln>
              <a:cs typeface="2  Davat" pitchFamily="2" charset="-78"/>
            </a:endParaRPr>
          </a:p>
          <a:p>
            <a:pPr marL="0" indent="0" algn="just">
              <a:buNone/>
            </a:pPr>
            <a:r>
              <a:rPr lang="fa-IR" sz="4400" spc="-150" dirty="0" smtClean="0">
                <a:ln>
                  <a:solidFill>
                    <a:schemeClr val="tx1"/>
                  </a:solidFill>
                </a:ln>
                <a:solidFill>
                  <a:schemeClr val="tx1"/>
                </a:solidFill>
                <a:cs typeface="2  Davat" pitchFamily="2" charset="-78"/>
              </a:rPr>
              <a:t>شامل آن دسته از مواد شیمیایی است که درصورت ته نشین شدن در ناحیه تبادل گازي (کیسه هاي هوایی ریه) ایجاد مخاطره میکنند.؛ </a:t>
            </a:r>
            <a:endParaRPr lang="en-US" sz="4400" spc="-150" dirty="0" smtClean="0">
              <a:ln>
                <a:solidFill>
                  <a:schemeClr val="tx1"/>
                </a:solidFill>
              </a:ln>
              <a:solidFill>
                <a:schemeClr val="tx1"/>
              </a:solidFill>
              <a:cs typeface="2  Davat" pitchFamily="2" charset="-78"/>
            </a:endParaRPr>
          </a:p>
          <a:p>
            <a:pPr>
              <a:buClr>
                <a:schemeClr val="tx1"/>
              </a:buClr>
            </a:pPr>
            <a:r>
              <a:rPr lang="fa-IR" sz="4000" spc="-150" dirty="0" smtClean="0">
                <a:ln>
                  <a:solidFill>
                    <a:schemeClr val="tx1"/>
                  </a:solidFill>
                </a:ln>
                <a:solidFill>
                  <a:srgbClr val="FF0000"/>
                </a:solidFill>
                <a:cs typeface="2  Davat" pitchFamily="2" charset="-78"/>
              </a:rPr>
              <a:t>گردوغبارهای</a:t>
            </a:r>
            <a:r>
              <a:rPr lang="en-US" sz="4000" spc="-150" dirty="0" smtClean="0">
                <a:ln>
                  <a:solidFill>
                    <a:schemeClr val="tx1"/>
                  </a:solidFill>
                </a:ln>
                <a:solidFill>
                  <a:srgbClr val="FF0000"/>
                </a:solidFill>
                <a:cs typeface="2  Davat" pitchFamily="2" charset="-78"/>
              </a:rPr>
              <a:t>PNOC</a:t>
            </a:r>
            <a:r>
              <a:rPr lang="fa-IR" sz="4000" spc="-150" dirty="0" smtClean="0">
                <a:ln>
                  <a:solidFill>
                    <a:schemeClr val="tx1"/>
                  </a:solidFill>
                </a:ln>
                <a:solidFill>
                  <a:srgbClr val="FF0000"/>
                </a:solidFill>
                <a:cs typeface="2  Davat" pitchFamily="2" charset="-78"/>
              </a:rPr>
              <a:t> </a:t>
            </a:r>
            <a:r>
              <a:rPr lang="en-US" sz="4000" spc="-150" dirty="0" smtClean="0">
                <a:ln>
                  <a:solidFill>
                    <a:srgbClr val="002060"/>
                  </a:solidFill>
                </a:ln>
                <a:cs typeface="2  Davat" pitchFamily="2" charset="-78"/>
              </a:rPr>
              <a:t>(</a:t>
            </a:r>
            <a:r>
              <a:rPr lang="en-US" sz="4000" spc="-150" dirty="0" smtClean="0">
                <a:ln>
                  <a:solidFill>
                    <a:srgbClr val="002060"/>
                  </a:solidFill>
                </a:ln>
                <a:solidFill>
                  <a:srgbClr val="FF0000"/>
                </a:solidFill>
                <a:cs typeface="2  Davat" pitchFamily="2" charset="-78"/>
              </a:rPr>
              <a:t>P</a:t>
            </a:r>
            <a:r>
              <a:rPr lang="en-US" sz="4000" spc="-150" dirty="0" smtClean="0">
                <a:ln>
                  <a:solidFill>
                    <a:srgbClr val="002060"/>
                  </a:solidFill>
                </a:ln>
                <a:cs typeface="2  Davat" pitchFamily="2" charset="-78"/>
              </a:rPr>
              <a:t>articulates' </a:t>
            </a:r>
            <a:r>
              <a:rPr lang="en-US" sz="4000" spc="-150" dirty="0" smtClean="0">
                <a:ln>
                  <a:solidFill>
                    <a:srgbClr val="002060"/>
                  </a:solidFill>
                </a:ln>
                <a:solidFill>
                  <a:srgbClr val="FF0000"/>
                </a:solidFill>
                <a:cs typeface="2  Davat" pitchFamily="2" charset="-78"/>
              </a:rPr>
              <a:t>N</a:t>
            </a:r>
            <a:r>
              <a:rPr lang="en-US" sz="4000" spc="-150" dirty="0" smtClean="0">
                <a:ln>
                  <a:solidFill>
                    <a:srgbClr val="002060"/>
                  </a:solidFill>
                </a:ln>
                <a:cs typeface="2  Davat" pitchFamily="2" charset="-78"/>
              </a:rPr>
              <a:t>ot </a:t>
            </a:r>
            <a:r>
              <a:rPr lang="en-US" sz="4000" spc="-150" dirty="0" smtClean="0">
                <a:ln>
                  <a:solidFill>
                    <a:srgbClr val="002060"/>
                  </a:solidFill>
                </a:ln>
                <a:solidFill>
                  <a:srgbClr val="FF0000"/>
                </a:solidFill>
                <a:cs typeface="2  Davat" pitchFamily="2" charset="-78"/>
              </a:rPr>
              <a:t>O</a:t>
            </a:r>
            <a:r>
              <a:rPr lang="en-US" sz="4000" spc="-150" dirty="0" smtClean="0">
                <a:ln>
                  <a:solidFill>
                    <a:srgbClr val="002060"/>
                  </a:solidFill>
                </a:ln>
                <a:cs typeface="2  Davat" pitchFamily="2" charset="-78"/>
              </a:rPr>
              <a:t>therwise </a:t>
            </a:r>
            <a:r>
              <a:rPr lang="en-US" sz="4000" spc="-150" dirty="0" smtClean="0">
                <a:ln>
                  <a:solidFill>
                    <a:srgbClr val="002060"/>
                  </a:solidFill>
                </a:ln>
                <a:solidFill>
                  <a:srgbClr val="FF0000"/>
                </a:solidFill>
                <a:cs typeface="2  Davat" pitchFamily="2" charset="-78"/>
              </a:rPr>
              <a:t>C</a:t>
            </a:r>
            <a:r>
              <a:rPr lang="en-US" sz="4000" spc="-150" dirty="0" smtClean="0">
                <a:ln>
                  <a:solidFill>
                    <a:srgbClr val="002060"/>
                  </a:solidFill>
                </a:ln>
                <a:cs typeface="2  Davat" pitchFamily="2" charset="-78"/>
              </a:rPr>
              <a:t>lassified) </a:t>
            </a:r>
          </a:p>
          <a:p>
            <a:pPr algn="just">
              <a:buClr>
                <a:schemeClr val="tx1"/>
              </a:buClr>
              <a:buNone/>
            </a:pPr>
            <a:r>
              <a:rPr lang="en-US" sz="3600" spc="-150" dirty="0" smtClean="0">
                <a:solidFill>
                  <a:schemeClr val="tx1"/>
                </a:solidFill>
                <a:cs typeface="2  Davat" pitchFamily="2" charset="-78"/>
              </a:rPr>
              <a:t> </a:t>
            </a:r>
            <a:r>
              <a:rPr lang="fa-IR" sz="4400" spc="-150" dirty="0" smtClean="0">
                <a:solidFill>
                  <a:schemeClr val="tx1"/>
                </a:solidFill>
                <a:cs typeface="2  Davat" pitchFamily="2" charset="-78"/>
              </a:rPr>
              <a:t>گرد و غبارهایی که درجای دیگر دسته بندی نشده اند .این دسته فاقد آزبست بوده وسیلیس کریستالی آنها باید کمتر از 1٪ باشد.این دسته همان دسته گردوغبارهای آزار دهنده(بی اثر سابق) هستند.</a:t>
            </a:r>
            <a:endParaRPr lang="fa-IR" sz="3600" spc="-150" dirty="0" smtClean="0">
              <a:solidFill>
                <a:schemeClr val="tx1"/>
              </a:solidFill>
              <a:cs typeface="2  Davat" pitchFamily="2" charset="-78"/>
            </a:endParaRPr>
          </a:p>
          <a:p>
            <a:endParaRPr lang="en-US" sz="3600" dirty="0"/>
          </a:p>
        </p:txBody>
      </p:sp>
      <p:sp>
        <p:nvSpPr>
          <p:cNvPr id="4" name="Title 3"/>
          <p:cNvSpPr>
            <a:spLocks noGrp="1"/>
          </p:cNvSpPr>
          <p:nvPr>
            <p:ph type="title"/>
          </p:nvPr>
        </p:nvSpPr>
        <p:spPr>
          <a:xfrm>
            <a:off x="195943" y="165463"/>
            <a:ext cx="11612879" cy="814251"/>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fa-IR" sz="4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...دسته بندی گرد و غبارها</a:t>
            </a:r>
            <a:endParaRPr lang="fa-IR" sz="4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422" y="76914"/>
            <a:ext cx="8870533" cy="79191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49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گرد و غبار های مهم</a:t>
            </a:r>
          </a:p>
        </p:txBody>
      </p:sp>
      <p:sp>
        <p:nvSpPr>
          <p:cNvPr id="3" name="Content Placeholder 2"/>
          <p:cNvSpPr>
            <a:spLocks noGrp="1"/>
          </p:cNvSpPr>
          <p:nvPr>
            <p:ph sz="half" idx="2"/>
          </p:nvPr>
        </p:nvSpPr>
        <p:spPr>
          <a:xfrm>
            <a:off x="4760008" y="2792243"/>
            <a:ext cx="6908446" cy="1341691"/>
          </a:xfrm>
        </p:spPr>
        <p:txBody>
          <a:bodyPr>
            <a:noAutofit/>
          </a:bodyPr>
          <a:lstStyle/>
          <a:p>
            <a:pPr marL="0" indent="0" algn="just">
              <a:buNone/>
            </a:pPr>
            <a:r>
              <a:rPr lang="fa-I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در صنایع شیشه </a:t>
            </a:r>
            <a:r>
              <a:rPr lang="fa-IR"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وسرامیک،معدنکاری؛ساختمانی،</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 </a:t>
            </a:r>
            <a:r>
              <a:rPr lang="fa-IR"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صنایع </a:t>
            </a:r>
            <a:r>
              <a:rPr lang="fa-I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فلزی ، </a:t>
            </a:r>
            <a:r>
              <a:rPr lang="fa-IR" sz="28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صنایع</a:t>
            </a:r>
            <a:r>
              <a:rPr lang="fa-I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 نفت و گاز و دهها و صدها صنعت دیگر از سیلیس استفاده </a:t>
            </a:r>
            <a:r>
              <a:rPr lang="fa-IR"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rPr>
              <a:t>میشود.</a:t>
            </a:r>
            <a:endParaRPr lang="fa-I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Homa" panose="00000400000000000000" pitchFamily="2" charset="-78"/>
            </a:endParaRPr>
          </a:p>
        </p:txBody>
      </p:sp>
      <p:sp>
        <p:nvSpPr>
          <p:cNvPr id="6" name="Text Placeholder 5"/>
          <p:cNvSpPr>
            <a:spLocks noGrp="1"/>
          </p:cNvSpPr>
          <p:nvPr>
            <p:ph type="body" sz="quarter" idx="3"/>
          </p:nvPr>
        </p:nvSpPr>
        <p:spPr>
          <a:xfrm>
            <a:off x="499929" y="1209039"/>
            <a:ext cx="11280449" cy="1589518"/>
          </a:xfrm>
        </p:spPr>
        <p:txBody>
          <a:bodyPr vert="horz" lIns="91440" tIns="45720" rIns="91440" bIns="45720" rtlCol="0" anchor="b">
            <a:noAutofit/>
          </a:bodyPr>
          <a:lstStyle/>
          <a:p>
            <a:pPr algn="just">
              <a:buFont typeface="+mj-lt"/>
              <a:buAutoNum type="arabicPeriod"/>
            </a:pPr>
            <a:r>
              <a:rPr lang="fa-IR" sz="3600" b="1" spc="-150" dirty="0">
                <a:ln w="13462">
                  <a:solidFill>
                    <a:schemeClr val="bg1"/>
                  </a:solidFill>
                  <a:prstDash val="solid"/>
                </a:ln>
                <a:solidFill>
                  <a:srgbClr val="002060"/>
                </a:solidFill>
                <a:effectLst>
                  <a:outerShdw dist="38100" dir="2700000" algn="bl" rotWithShape="0">
                    <a:schemeClr val="accent5"/>
                  </a:outerShdw>
                </a:effectLst>
                <a:cs typeface="2  Titr" pitchFamily="2" charset="-78"/>
              </a:rPr>
              <a:t>سیلیس:</a:t>
            </a:r>
            <a:endParaRPr lang="en-US" sz="3600" b="1" spc="-150" dirty="0">
              <a:ln w="13462">
                <a:solidFill>
                  <a:schemeClr val="bg1"/>
                </a:solidFill>
                <a:prstDash val="solid"/>
              </a:ln>
              <a:solidFill>
                <a:srgbClr val="002060"/>
              </a:solidFill>
              <a:effectLst>
                <a:outerShdw dist="38100" dir="2700000" algn="bl" rotWithShape="0">
                  <a:schemeClr val="accent5"/>
                </a:outerShdw>
              </a:effectLst>
              <a:cs typeface="2  Titr" pitchFamily="2" charset="-78"/>
            </a:endParaRPr>
          </a:p>
          <a:p>
            <a:pPr algn="just"/>
            <a:r>
              <a:rPr lang="fa-IR" sz="3600" b="1" spc="-150" dirty="0">
                <a:ln w="13462">
                  <a:solidFill>
                    <a:schemeClr val="tx1">
                      <a:lumMod val="75000"/>
                      <a:lumOff val="25000"/>
                    </a:schemeClr>
                  </a:solidFill>
                  <a:prstDash val="solid"/>
                </a:ln>
                <a:solidFill>
                  <a:srgbClr val="002060"/>
                </a:solidFill>
                <a:effectLst>
                  <a:outerShdw dist="38100" dir="2700000" algn="bl" rotWithShape="0">
                    <a:schemeClr val="accent5"/>
                  </a:outerShdw>
                </a:effectLst>
                <a:cs typeface="2  Davat" panose="00000400000000000000" pitchFamily="2" charset="-78"/>
              </a:rPr>
              <a:t>دی اکسید سلیسیم </a:t>
            </a:r>
            <a:r>
              <a:rPr lang="en-US" sz="3600" b="1" spc="-150" dirty="0">
                <a:ln w="13462">
                  <a:solidFill>
                    <a:schemeClr val="tx1">
                      <a:lumMod val="75000"/>
                      <a:lumOff val="25000"/>
                    </a:schemeClr>
                  </a:solidFill>
                  <a:prstDash val="solid"/>
                </a:ln>
                <a:solidFill>
                  <a:srgbClr val="002060"/>
                </a:solidFill>
                <a:effectLst>
                  <a:outerShdw dist="38100" dir="2700000" algn="bl" rotWithShape="0">
                    <a:schemeClr val="accent5"/>
                  </a:outerShdw>
                </a:effectLst>
                <a:cs typeface="2  Davat" panose="00000400000000000000" pitchFamily="2" charset="-78"/>
              </a:rPr>
              <a:t>(Sio2)</a:t>
            </a:r>
            <a:r>
              <a:rPr lang="fa-IR" sz="3600" b="1" spc="-150" dirty="0">
                <a:ln w="13462">
                  <a:solidFill>
                    <a:schemeClr val="tx1">
                      <a:lumMod val="75000"/>
                      <a:lumOff val="25000"/>
                    </a:schemeClr>
                  </a:solidFill>
                  <a:prstDash val="solid"/>
                </a:ln>
                <a:solidFill>
                  <a:srgbClr val="002060"/>
                </a:solidFill>
                <a:effectLst>
                  <a:outerShdw dist="38100" dir="2700000" algn="bl" rotWithShape="0">
                    <a:schemeClr val="accent5"/>
                  </a:outerShdw>
                </a:effectLst>
                <a:cs typeface="2  Davat" panose="00000400000000000000" pitchFamily="2" charset="-78"/>
              </a:rPr>
              <a:t> یا سیلیس آزاد یک ماده کانی است که در صنعت کاربرد بسیاری دارد. سيليس تركيبي شيميايي است كه به صورت خالص و يا به صورت تركيب در كاني هاي سيليكاته در مجموع 90 درصد پوسته جامد زمين را تشكيل مي دهند.</a:t>
            </a:r>
            <a:endParaRPr lang="en-US" sz="3600" b="1" spc="-150" dirty="0">
              <a:ln w="13462">
                <a:solidFill>
                  <a:schemeClr val="tx1">
                    <a:lumMod val="75000"/>
                    <a:lumOff val="25000"/>
                  </a:schemeClr>
                </a:solidFill>
                <a:prstDash val="solid"/>
              </a:ln>
              <a:solidFill>
                <a:srgbClr val="002060"/>
              </a:solidFill>
              <a:effectLst>
                <a:outerShdw dist="38100" dir="2700000" algn="bl" rotWithShape="0">
                  <a:schemeClr val="accent5"/>
                </a:outerShdw>
              </a:effectLst>
              <a:cs typeface="2  Davat"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85031"/>
            <a:ext cx="4760008" cy="3772969"/>
          </a:xfrm>
          <a:prstGeom prst="rect">
            <a:avLst/>
          </a:prstGeom>
        </p:spPr>
      </p:pic>
      <p:sp>
        <p:nvSpPr>
          <p:cNvPr id="8" name="Content Placeholder 2"/>
          <p:cNvSpPr>
            <a:spLocks noGrp="1"/>
          </p:cNvSpPr>
          <p:nvPr>
            <p:ph sz="half" idx="2"/>
          </p:nvPr>
        </p:nvSpPr>
        <p:spPr>
          <a:xfrm>
            <a:off x="4866829" y="4127619"/>
            <a:ext cx="6913549" cy="2538101"/>
          </a:xfrm>
        </p:spPr>
        <p:txBody>
          <a:bodyPr>
            <a:noAutofit/>
          </a:bodyPr>
          <a:lstStyle/>
          <a:p>
            <a:pPr marL="0" indent="0" algn="just">
              <a:buNone/>
            </a:pPr>
            <a:r>
              <a:rPr lang="fa-IR" sz="3200" dirty="0" smtClean="0">
                <a:solidFill>
                  <a:schemeClr val="tx1"/>
                </a:solidFill>
                <a:cs typeface="2  Davat" pitchFamily="2" charset="-78"/>
              </a:rPr>
              <a:t>استنشاق ذرات سیلیس منجر به </a:t>
            </a:r>
            <a:r>
              <a:rPr lang="fa-IR" sz="3200" spc="-150" dirty="0" smtClean="0">
                <a:solidFill>
                  <a:schemeClr val="tx1"/>
                </a:solidFill>
                <a:cs typeface="2  Davat" pitchFamily="2" charset="-78"/>
              </a:rPr>
              <a:t>بیماری</a:t>
            </a:r>
            <a:r>
              <a:rPr lang="en-US" sz="3200" dirty="0" smtClean="0">
                <a:solidFill>
                  <a:schemeClr val="tx1"/>
                </a:solidFill>
                <a:cs typeface="2  Davat" pitchFamily="2" charset="-78"/>
              </a:rPr>
              <a:t> </a:t>
            </a:r>
            <a:r>
              <a:rPr lang="fa-IR" sz="3200" dirty="0" smtClean="0">
                <a:solidFill>
                  <a:schemeClr val="tx1"/>
                </a:solidFill>
                <a:cs typeface="2  Davat" pitchFamily="2" charset="-78"/>
              </a:rPr>
              <a:t>سیلیکوزیس میشود که زمان و میزان و </a:t>
            </a:r>
            <a:r>
              <a:rPr lang="fa-IR" sz="3200" spc="-150" dirty="0" smtClean="0">
                <a:solidFill>
                  <a:schemeClr val="tx1"/>
                </a:solidFill>
                <a:cs typeface="2  Davat" pitchFamily="2" charset="-78"/>
              </a:rPr>
              <a:t>شدت</a:t>
            </a:r>
            <a:r>
              <a:rPr lang="fa-IR" sz="3200" dirty="0" smtClean="0">
                <a:solidFill>
                  <a:schemeClr val="tx1"/>
                </a:solidFill>
                <a:cs typeface="2  Davat" pitchFamily="2" charset="-78"/>
              </a:rPr>
              <a:t> بروز آن به </a:t>
            </a:r>
            <a:r>
              <a:rPr lang="fa-IR" sz="3200" dirty="0">
                <a:solidFill>
                  <a:srgbClr val="FF0000"/>
                </a:solidFill>
                <a:cs typeface="2  Davat" pitchFamily="2" charset="-78"/>
              </a:rPr>
              <a:t>می</a:t>
            </a:r>
            <a:r>
              <a:rPr lang="fa-IR" sz="3200" dirty="0" smtClean="0">
                <a:solidFill>
                  <a:srgbClr val="FF0000"/>
                </a:solidFill>
                <a:cs typeface="2  Davat" pitchFamily="2" charset="-78"/>
              </a:rPr>
              <a:t>زان</a:t>
            </a:r>
            <a:r>
              <a:rPr lang="en-US" sz="3200" dirty="0" smtClean="0">
                <a:solidFill>
                  <a:srgbClr val="FF0000"/>
                </a:solidFill>
                <a:cs typeface="2  Davat" pitchFamily="2" charset="-78"/>
              </a:rPr>
              <a:t> </a:t>
            </a:r>
            <a:r>
              <a:rPr lang="fa-IR" sz="3200" dirty="0" smtClean="0">
                <a:solidFill>
                  <a:srgbClr val="FF0000"/>
                </a:solidFill>
                <a:cs typeface="2  Davat" pitchFamily="2" charset="-78"/>
              </a:rPr>
              <a:t>سیلیس موجود در گردو غبار</a:t>
            </a:r>
            <a:r>
              <a:rPr lang="fa-IR" sz="3200" dirty="0" smtClean="0">
                <a:solidFill>
                  <a:schemeClr val="tx1"/>
                </a:solidFill>
                <a:cs typeface="2  Davat" pitchFamily="2" charset="-78"/>
              </a:rPr>
              <a:t>؛</a:t>
            </a:r>
            <a:r>
              <a:rPr lang="fa-IR" sz="3200" dirty="0">
                <a:solidFill>
                  <a:srgbClr val="FF0000"/>
                </a:solidFill>
                <a:cs typeface="2  Davat" pitchFamily="2" charset="-78"/>
              </a:rPr>
              <a:t>ا</a:t>
            </a:r>
            <a:r>
              <a:rPr lang="fa-IR" sz="3200" dirty="0" smtClean="0">
                <a:solidFill>
                  <a:srgbClr val="FF0000"/>
                </a:solidFill>
                <a:cs typeface="2  Davat" pitchFamily="2" charset="-78"/>
              </a:rPr>
              <a:t>ندازه </a:t>
            </a:r>
            <a:r>
              <a:rPr lang="fa-IR" sz="3200" spc="-150" dirty="0" smtClean="0">
                <a:solidFill>
                  <a:srgbClr val="FF0000"/>
                </a:solidFill>
                <a:cs typeface="2  Davat" pitchFamily="2" charset="-78"/>
              </a:rPr>
              <a:t>ذرات</a:t>
            </a:r>
            <a:r>
              <a:rPr lang="fa-IR" sz="3200" dirty="0" smtClean="0">
                <a:solidFill>
                  <a:srgbClr val="FF0000"/>
                </a:solidFill>
                <a:cs typeface="2  Davat" pitchFamily="2" charset="-78"/>
              </a:rPr>
              <a:t> </a:t>
            </a:r>
            <a:r>
              <a:rPr lang="fa-IR" sz="3200" dirty="0" smtClean="0">
                <a:solidFill>
                  <a:schemeClr val="tx1"/>
                </a:solidFill>
                <a:cs typeface="2  Davat" pitchFamily="2" charset="-78"/>
              </a:rPr>
              <a:t>؛</a:t>
            </a:r>
            <a:r>
              <a:rPr lang="fa-IR" sz="3200" dirty="0" smtClean="0">
                <a:solidFill>
                  <a:srgbClr val="FF0000"/>
                </a:solidFill>
                <a:cs typeface="2  Davat" pitchFamily="2" charset="-78"/>
              </a:rPr>
              <a:t>مدت مواجهه </a:t>
            </a:r>
            <a:r>
              <a:rPr lang="fa-IR" sz="3200" dirty="0" smtClean="0">
                <a:solidFill>
                  <a:schemeClr val="tx1"/>
                </a:solidFill>
                <a:cs typeface="2  Davat" pitchFamily="2" charset="-78"/>
              </a:rPr>
              <a:t>و </a:t>
            </a:r>
            <a:r>
              <a:rPr lang="fa-IR" sz="3200" dirty="0" smtClean="0">
                <a:solidFill>
                  <a:srgbClr val="FF0000"/>
                </a:solidFill>
                <a:cs typeface="2  Davat" pitchFamily="2" charset="-78"/>
              </a:rPr>
              <a:t>استعداد فردی کارگر </a:t>
            </a:r>
            <a:r>
              <a:rPr lang="fa-IR" sz="3200" dirty="0" smtClean="0">
                <a:solidFill>
                  <a:schemeClr val="tx1"/>
                </a:solidFill>
                <a:cs typeface="2  Davat" pitchFamily="2" charset="-78"/>
              </a:rPr>
              <a:t>و عوامل جنبی دیگری نیز بستگی دارد.ذرات بین نیم تا سه میکرون خطرناک تر هستند.</a:t>
            </a:r>
          </a:p>
        </p:txBody>
      </p:sp>
    </p:spTree>
    <p:extLst>
      <p:ext uri="{BB962C8B-B14F-4D97-AF65-F5344CB8AC3E}">
        <p14:creationId xmlns:p14="http://schemas.microsoft.com/office/powerpoint/2010/main" val="17212234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build="p"/>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3" y="73233"/>
            <a:ext cx="11815264" cy="98846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...گرد </a:t>
            </a:r>
            <a:r>
              <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و غبار های مهم</a:t>
            </a:r>
            <a:endParaRPr lang="en-US"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3187581" y="752030"/>
            <a:ext cx="8781506" cy="2768837"/>
          </a:xfrm>
        </p:spPr>
        <p:txBody>
          <a:bodyPr>
            <a:noAutofit/>
          </a:bodyPr>
          <a:lstStyle/>
          <a:p>
            <a:pPr>
              <a:buFont typeface="+mj-lt"/>
              <a:buAutoNum type="arabicPeriod" startAt="2"/>
            </a:pPr>
            <a:r>
              <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Titr" pitchFamily="2" charset="-78"/>
              </a:rPr>
              <a:t>آزبست:</a:t>
            </a:r>
          </a:p>
          <a:p>
            <a:pPr algn="just"/>
            <a:r>
              <a:rPr lang="fa-IR" sz="3200" spc="-150" dirty="0" smtClean="0">
                <a:solidFill>
                  <a:schemeClr val="tx1"/>
                </a:solidFill>
                <a:cs typeface="2  Davat" pitchFamily="2" charset="-78"/>
              </a:rPr>
              <a:t>آزبست ؛آمیانت یا پنبه کوهی یک </a:t>
            </a:r>
            <a:r>
              <a:rPr lang="fa-IR" sz="3200" spc="-150" dirty="0">
                <a:solidFill>
                  <a:schemeClr val="tx1"/>
                </a:solidFill>
                <a:cs typeface="2  Davat" pitchFamily="2" charset="-78"/>
              </a:rPr>
              <a:t>کانی رشته ای است که خود انواع مختلف و گسترده ای دارا می باشد.</a:t>
            </a:r>
            <a:r>
              <a:rPr lang="fa-IR" sz="3200" spc="-150" dirty="0">
                <a:solidFill>
                  <a:srgbClr val="0070C0"/>
                </a:solidFill>
                <a:cs typeface="2  Davat" pitchFamily="2" charset="-78"/>
              </a:rPr>
              <a:t>کروسیدولایت</a:t>
            </a:r>
            <a:r>
              <a:rPr lang="fa-IR" sz="3200" spc="-150" dirty="0">
                <a:solidFill>
                  <a:schemeClr val="tx1"/>
                </a:solidFill>
                <a:cs typeface="2  Davat" pitchFamily="2" charset="-78"/>
              </a:rPr>
              <a:t> یا </a:t>
            </a:r>
            <a:r>
              <a:rPr lang="fa-IR" sz="3200" spc="-150" dirty="0">
                <a:solidFill>
                  <a:srgbClr val="0070C0"/>
                </a:solidFill>
                <a:cs typeface="2  Davat" pitchFamily="2" charset="-78"/>
              </a:rPr>
              <a:t>آزبست آبی </a:t>
            </a:r>
            <a:r>
              <a:rPr lang="fa-IR" sz="3200" spc="-150" dirty="0">
                <a:solidFill>
                  <a:schemeClr val="tx1"/>
                </a:solidFill>
                <a:cs typeface="2  Davat" pitchFamily="2" charset="-78"/>
              </a:rPr>
              <a:t>خطرناکترین نوع آن </a:t>
            </a:r>
            <a:r>
              <a:rPr lang="fa-IR" sz="3200" spc="-150" dirty="0" smtClean="0">
                <a:solidFill>
                  <a:schemeClr val="tx1"/>
                </a:solidFill>
                <a:cs typeface="2  Davat" pitchFamily="2" charset="-78"/>
              </a:rPr>
              <a:t>است.</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2  Davat" pitchFamily="2" charset="-78"/>
              </a:rPr>
              <a:t>آزبست </a:t>
            </a:r>
            <a:r>
              <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2  Davat" pitchFamily="2" charset="-78"/>
              </a:rPr>
              <a:t>سفید </a:t>
            </a:r>
            <a:r>
              <a:rPr lang="fa-IR" sz="3200" spc="-150" dirty="0">
                <a:solidFill>
                  <a:schemeClr val="tx1"/>
                </a:solidFill>
                <a:cs typeface="2  Davat" pitchFamily="2" charset="-78"/>
              </a:rPr>
              <a:t>یا </a:t>
            </a: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2  Davat" pitchFamily="2" charset="-78"/>
              </a:rPr>
              <a:t>کریزوتایل</a:t>
            </a:r>
            <a:r>
              <a:rPr lang="fa-IR" sz="3200" spc="-150" dirty="0">
                <a:solidFill>
                  <a:schemeClr val="tx1"/>
                </a:solidFill>
                <a:cs typeface="2  Davat" pitchFamily="2" charset="-78"/>
              </a:rPr>
              <a:t> 90درصد آزبست تولیدی جهان را تشکیل می دهد</a:t>
            </a:r>
            <a:r>
              <a:rPr lang="fa-IR" sz="3200" spc="-150" dirty="0" smtClean="0">
                <a:solidFill>
                  <a:schemeClr val="tx1"/>
                </a:solidFill>
                <a:cs typeface="2  Davat" pitchFamily="2" charset="-78"/>
              </a:rPr>
              <a:t>. انواع </a:t>
            </a:r>
            <a:r>
              <a:rPr lang="fa-IR" sz="3200" spc="-150" dirty="0">
                <a:solidFill>
                  <a:schemeClr val="tx1"/>
                </a:solidFill>
                <a:cs typeface="2  Davat" pitchFamily="2" charset="-78"/>
              </a:rPr>
              <a:t>این کانی در صنایع مختلف بصورت گسترده استفاده می شوند(می شدند).در حال حاضر کاربرد آزبست در </a:t>
            </a:r>
            <a:r>
              <a:rPr lang="fa-IR" sz="3200" spc="-150" dirty="0" smtClean="0">
                <a:solidFill>
                  <a:schemeClr val="tx1"/>
                </a:solidFill>
                <a:cs typeface="2  Davat" pitchFamily="2" charset="-78"/>
              </a:rPr>
              <a:t>بسیاری از کشور ها از جمله ایران ممنوع </a:t>
            </a:r>
            <a:r>
              <a:rPr lang="fa-IR" sz="3200" spc="-150" dirty="0">
                <a:solidFill>
                  <a:schemeClr val="tx1"/>
                </a:solidFill>
                <a:cs typeface="2  Davat" pitchFamily="2" charset="-78"/>
              </a:rPr>
              <a:t>است</a:t>
            </a:r>
            <a:r>
              <a:rPr lang="fa-IR" sz="3200" spc="-150" dirty="0" smtClean="0">
                <a:solidFill>
                  <a:schemeClr val="tx1"/>
                </a:solidFill>
                <a:cs typeface="2  Davat" pitchFamily="2" charset="-78"/>
              </a:rPr>
              <a:t>.</a:t>
            </a:r>
          </a:p>
          <a:p>
            <a:pPr algn="just"/>
            <a:r>
              <a:rPr lang="fa-IR" sz="3000" spc="-150" dirty="0" smtClean="0">
                <a:solidFill>
                  <a:srgbClr val="002060"/>
                </a:solidFill>
                <a:cs typeface="2  Davat" pitchFamily="2" charset="-78"/>
              </a:rPr>
              <a:t>آزبست به دلیل خواص فیزیکی که دارد مصرف بسیاری در صنایع داشته است.در صنایع ساختمانی، تهیه مواد نسوز،پروژه های آبرسانی، لنت های ترمز اتومبیل ؛ عایق بندی بدنه کشتی ها وسایر موارد و دهها و صدها مورداستفاده دیگردرمورد آزبست گزارش شده است</a:t>
            </a:r>
            <a:r>
              <a:rPr lang="fa-IR" sz="2400" spc="-150" dirty="0" smtClean="0">
                <a:solidFill>
                  <a:srgbClr val="002060"/>
                </a:solidFill>
                <a:cs typeface="2  Davat" pitchFamily="2" charset="-78"/>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24" y="1121518"/>
            <a:ext cx="2963374" cy="3887210"/>
          </a:xfrm>
          <a:prstGeom prst="rect">
            <a:avLst/>
          </a:prstGeom>
        </p:spPr>
      </p:pic>
      <p:sp>
        <p:nvSpPr>
          <p:cNvPr id="5" name="Content Placeholder 2"/>
          <p:cNvSpPr txBox="1">
            <a:spLocks/>
          </p:cNvSpPr>
          <p:nvPr/>
        </p:nvSpPr>
        <p:spPr>
          <a:xfrm>
            <a:off x="743484" y="5119526"/>
            <a:ext cx="10665149" cy="1546194"/>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800" spc="-150" dirty="0">
              <a:cs typeface="2  Davat" pitchFamily="2" charset="-78"/>
            </a:endParaRPr>
          </a:p>
        </p:txBody>
      </p:sp>
      <p:sp>
        <p:nvSpPr>
          <p:cNvPr id="8" name="Title 1"/>
          <p:cNvSpPr txBox="1">
            <a:spLocks/>
          </p:cNvSpPr>
          <p:nvPr/>
        </p:nvSpPr>
        <p:spPr>
          <a:xfrm>
            <a:off x="384560" y="5372221"/>
            <a:ext cx="11256980" cy="1281275"/>
          </a:xfrm>
          <a:prstGeom prst="rect">
            <a:avLst/>
          </a:prstGeom>
        </p:spPr>
        <p:txBody>
          <a:bodyPr vert="horz" lIns="91440" tIns="45720" rIns="91440" bIns="45720" rtlCol="0" anchor="t">
            <a:noAutofit/>
            <a:scene3d>
              <a:camera prst="orthographicFront"/>
              <a:lightRig rig="threePt" dir="t"/>
            </a:scene3d>
            <a:sp3d extrusionH="57150">
              <a:bevelT w="38100" h="38100"/>
            </a:sp3d>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3200" spc="-150" dirty="0" smtClean="0">
                <a:solidFill>
                  <a:schemeClr val="tx1"/>
                </a:solidFill>
                <a:cs typeface="2  Davat" pitchFamily="2" charset="-78"/>
              </a:rPr>
              <a:t>بیماری </a:t>
            </a:r>
            <a:r>
              <a:rPr lang="fa-IR" sz="3200" spc="-150" dirty="0">
                <a:solidFill>
                  <a:schemeClr val="tx1"/>
                </a:solidFill>
                <a:cs typeface="2  Davat" pitchFamily="2" charset="-78"/>
              </a:rPr>
              <a:t>زایی آزبست  بسیار به طول رشته ها ، قطر رشته ها و نسبت طول به قطر آنها بستگی </a:t>
            </a:r>
            <a:r>
              <a:rPr lang="fa-IR" sz="3200" spc="-150" dirty="0" smtClean="0">
                <a:solidFill>
                  <a:schemeClr val="tx1"/>
                </a:solidFill>
                <a:cs typeface="2  Davat" pitchFamily="2" charset="-78"/>
              </a:rPr>
              <a:t>دارد.در حالت کلی الیاف بلند تر خطرناک تر هستند و میزان تماس، میزان تراکم الیاف در هوای تنفسی کارگر و کشیدن سیگار نیز از سایر عوامل تاثیر گذار در بیماریزایی آزبست </a:t>
            </a:r>
            <a:r>
              <a:rPr lang="fa-IR" sz="3200" spc="-150" dirty="0">
                <a:solidFill>
                  <a:schemeClr val="tx1"/>
                </a:solidFill>
                <a:cs typeface="2  Davat" pitchFamily="2" charset="-78"/>
              </a:rPr>
              <a:t> </a:t>
            </a:r>
            <a:r>
              <a:rPr lang="fa-IR" sz="3200" spc="-150" dirty="0" smtClean="0">
                <a:solidFill>
                  <a:schemeClr val="tx1"/>
                </a:solidFill>
                <a:cs typeface="2  Davat" pitchFamily="2" charset="-78"/>
              </a:rPr>
              <a:t>هستند.</a:t>
            </a:r>
            <a:endParaRPr lang="en-US" sz="3200" spc="-150" dirty="0">
              <a:solidFill>
                <a:schemeClr val="tx1"/>
              </a:solidFill>
              <a:cs typeface="2  Davat" pitchFamily="2" charset="-78"/>
            </a:endParaRPr>
          </a:p>
        </p:txBody>
      </p:sp>
    </p:spTree>
    <p:extLst>
      <p:ext uri="{BB962C8B-B14F-4D97-AF65-F5344CB8AC3E}">
        <p14:creationId xmlns:p14="http://schemas.microsoft.com/office/powerpoint/2010/main" val="22258372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7" name="Text Placeholder 6"/>
          <p:cNvSpPr>
            <a:spLocks noGrp="1"/>
          </p:cNvSpPr>
          <p:nvPr>
            <p:ph type="body" sz="half" idx="2"/>
          </p:nvPr>
        </p:nvSpPr>
        <p:spPr/>
        <p:txBody>
          <a:bodyPr/>
          <a:lstStyle/>
          <a:p>
            <a:endParaRPr lang="fa-IR"/>
          </a:p>
        </p:txBody>
      </p:sp>
      <p:pic>
        <p:nvPicPr>
          <p:cNvPr id="4" name="Picture 3"/>
          <p:cNvPicPr>
            <a:picLocks noChangeAspect="1"/>
          </p:cNvPicPr>
          <p:nvPr/>
        </p:nvPicPr>
        <p:blipFill rotWithShape="1">
          <a:blip r:embed="rId2" cstate="print"/>
          <a:srcRect l="767" t="85350" r="-767" b="-316"/>
          <a:stretch/>
        </p:blipFill>
        <p:spPr>
          <a:xfrm>
            <a:off x="0" y="4657162"/>
            <a:ext cx="12126482" cy="2200837"/>
          </a:xfrm>
          <a:prstGeom prst="rect">
            <a:avLst/>
          </a:prstGeom>
        </p:spPr>
      </p:pic>
      <p:pic>
        <p:nvPicPr>
          <p:cNvPr id="8" name="Content Placeholder 7"/>
          <p:cNvPicPr>
            <a:picLocks noGrp="1" noChangeAspect="1"/>
          </p:cNvPicPr>
          <p:nvPr>
            <p:ph idx="1"/>
          </p:nvPr>
        </p:nvPicPr>
        <p:blipFill rotWithShape="1">
          <a:blip r:embed="rId2" cstate="print"/>
          <a:srcRect l="7439" r="4908" b="57961"/>
          <a:stretch/>
        </p:blipFill>
        <p:spPr>
          <a:xfrm>
            <a:off x="6158712" y="0"/>
            <a:ext cx="5877572" cy="4518812"/>
          </a:xfrm>
          <a:prstGeom prst="rect">
            <a:avLst/>
          </a:prstGeom>
        </p:spPr>
      </p:pic>
      <p:pic>
        <p:nvPicPr>
          <p:cNvPr id="9" name="Picture 8"/>
          <p:cNvPicPr>
            <a:picLocks noChangeAspect="1"/>
          </p:cNvPicPr>
          <p:nvPr/>
        </p:nvPicPr>
        <p:blipFill rotWithShape="1">
          <a:blip r:embed="rId2" cstate="print"/>
          <a:srcRect l="6904" t="42205" r="5204" b="15710"/>
          <a:stretch/>
        </p:blipFill>
        <p:spPr>
          <a:xfrm>
            <a:off x="-1" y="-1403"/>
            <a:ext cx="6073255" cy="4518812"/>
          </a:xfrm>
          <a:prstGeom prst="rect">
            <a:avLst/>
          </a:prstGeom>
        </p:spPr>
      </p:pic>
    </p:spTree>
    <p:extLst>
      <p:ext uri="{BB962C8B-B14F-4D97-AF65-F5344CB8AC3E}">
        <p14:creationId xmlns:p14="http://schemas.microsoft.com/office/powerpoint/2010/main" val="280445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22829"/>
            <a:ext cx="11491415" cy="1119117"/>
          </a:xfrm>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مه </a:t>
            </a:r>
            <a:r>
              <a:rPr lang="en-US"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Fog – </a:t>
            </a:r>
            <a:r>
              <a:rPr lang="en-US" sz="72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Mist </a:t>
            </a:r>
            <a:r>
              <a:rPr lang="fa-IR" sz="72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 </a:t>
            </a:r>
            <a:endPar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
        <p:nvSpPr>
          <p:cNvPr id="3" name="Content Placeholder 2"/>
          <p:cNvSpPr>
            <a:spLocks noGrp="1"/>
          </p:cNvSpPr>
          <p:nvPr>
            <p:ph idx="1"/>
          </p:nvPr>
        </p:nvSpPr>
        <p:spPr>
          <a:xfrm>
            <a:off x="3827417" y="1241946"/>
            <a:ext cx="7914504" cy="5184980"/>
          </a:xfrm>
        </p:spPr>
        <p:txBody>
          <a:bodyPr>
            <a:noAutofit/>
          </a:bodyPr>
          <a:lstStyle/>
          <a:p>
            <a:pPr algn="just"/>
            <a:r>
              <a:rPr lang="fa-IR" sz="41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مه ذرات معلق قابل دیدن است که بصورت ذرات و قطرات ریز مایع در هوا تولید می شود.مه در اثر تراکم بخار و در شرایط  فیزیکی خاصی از لحاظ دما و فشار ایجاد </a:t>
            </a:r>
            <a:r>
              <a:rPr lang="fa-IR" sz="41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میشود</a:t>
            </a:r>
            <a:r>
              <a:rPr lang="fa-IR" sz="41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p>
          <a:p>
            <a:pPr algn="just"/>
            <a:r>
              <a:rPr lang="fa-IR" sz="41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صنعت نیز برخی آلاینده ها بصورت مه در هوا منتشر میشوند مانند بخارات اسید کرومیک در فرآیند آبکاری کروم که بصورت مه اسید در می </a:t>
            </a:r>
            <a:r>
              <a:rPr lang="fa-IR" sz="41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آید.درصنایع نورد وذوب آهن؛شیشه سازی و... نیزمیست دیده می شود</a:t>
            </a:r>
            <a:r>
              <a:rPr lang="en-US" sz="41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endParaRPr lang="fa-IR" sz="41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pic>
        <p:nvPicPr>
          <p:cNvPr id="4" name="Picture 3" descr="photo-2.jpg"/>
          <p:cNvPicPr>
            <a:picLocks noChangeAspect="1"/>
          </p:cNvPicPr>
          <p:nvPr/>
        </p:nvPicPr>
        <p:blipFill>
          <a:blip r:embed="rId2" cstate="print"/>
          <a:stretch>
            <a:fillRect/>
          </a:stretch>
        </p:blipFill>
        <p:spPr>
          <a:xfrm>
            <a:off x="209007" y="1332410"/>
            <a:ext cx="3618412" cy="5159830"/>
          </a:xfrm>
          <a:prstGeom prst="rect">
            <a:avLst/>
          </a:prstGeom>
        </p:spPr>
      </p:pic>
    </p:spTree>
    <p:extLst>
      <p:ext uri="{BB962C8B-B14F-4D97-AF65-F5344CB8AC3E}">
        <p14:creationId xmlns:p14="http://schemas.microsoft.com/office/powerpoint/2010/main" val="148663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061" y="1389889"/>
            <a:ext cx="7945635" cy="4867220"/>
          </a:xfrm>
        </p:spPr>
        <p:txBody>
          <a:bodyPr>
            <a:noAutofit/>
          </a:bodyPr>
          <a:lstStyle/>
          <a:p>
            <a:pPr marL="0" indent="0" algn="just"/>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اثر سوختن مواد آلی مانند چوب؛ روغن؛چربی </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بافتهای حیوانی  ؛ لاستیک و .... تولید می شود و عبارت است از ذراتی که در اثر سوختن ناقص دارای مقدار زیادی کربن هستند</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endParaRPr lang="en-US"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a:p>
            <a:pPr marL="0" indent="0" algn="just"/>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ذرات </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دود ممکن است به یکدیگر چسبیده و تشکیل ذرات درشت تر دوده </a:t>
            </a:r>
            <a:r>
              <a:rPr lang="en-US"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Soot</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را بدهند.اندازه ذرات تشکیل دهنده دود 0/001 میکرون تا 0/5 میکرون است.</a:t>
            </a:r>
          </a:p>
        </p:txBody>
      </p:sp>
      <p:sp>
        <p:nvSpPr>
          <p:cNvPr id="4" name="Title 1"/>
          <p:cNvSpPr txBox="1">
            <a:spLocks/>
          </p:cNvSpPr>
          <p:nvPr/>
        </p:nvSpPr>
        <p:spPr>
          <a:xfrm>
            <a:off x="261257" y="172125"/>
            <a:ext cx="11390811" cy="10240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دود </a:t>
            </a:r>
            <a:r>
              <a:rPr lang="en-US"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Smoke</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5" name="Content Placeholder 2"/>
          <p:cNvSpPr txBox="1">
            <a:spLocks/>
          </p:cNvSpPr>
          <p:nvPr/>
        </p:nvSpPr>
        <p:spPr>
          <a:xfrm>
            <a:off x="841926" y="3858769"/>
            <a:ext cx="8596668" cy="135331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fa-IR" sz="2400" dirty="0"/>
          </a:p>
        </p:txBody>
      </p:sp>
      <p:pic>
        <p:nvPicPr>
          <p:cNvPr id="6" name="Picture 5" descr="download.jpg"/>
          <p:cNvPicPr>
            <a:picLocks noChangeAspect="1"/>
          </p:cNvPicPr>
          <p:nvPr/>
        </p:nvPicPr>
        <p:blipFill>
          <a:blip r:embed="rId2" cstate="print"/>
          <a:stretch>
            <a:fillRect/>
          </a:stretch>
        </p:blipFill>
        <p:spPr>
          <a:xfrm>
            <a:off x="261257" y="1337484"/>
            <a:ext cx="3605348" cy="5092360"/>
          </a:xfrm>
          <a:prstGeom prst="rect">
            <a:avLst/>
          </a:prstGeom>
        </p:spPr>
      </p:pic>
    </p:spTree>
    <p:extLst>
      <p:ext uri="{BB962C8B-B14F-4D97-AF65-F5344CB8AC3E}">
        <p14:creationId xmlns:p14="http://schemas.microsoft.com/office/powerpoint/2010/main" val="1145481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86" y="165219"/>
            <a:ext cx="11502639" cy="1320800"/>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مه دود </a:t>
            </a:r>
            <a:r>
              <a:rPr lang="en-US"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Smog</a:t>
            </a:r>
          </a:p>
        </p:txBody>
      </p:sp>
      <p:sp>
        <p:nvSpPr>
          <p:cNvPr id="3" name="Content Placeholder 2"/>
          <p:cNvSpPr>
            <a:spLocks noGrp="1"/>
          </p:cNvSpPr>
          <p:nvPr>
            <p:ph idx="1"/>
          </p:nvPr>
        </p:nvSpPr>
        <p:spPr>
          <a:xfrm>
            <a:off x="3862699" y="1528200"/>
            <a:ext cx="7956135" cy="5128974"/>
          </a:xfrm>
          <a:effectLst>
            <a:glow rad="228600">
              <a:schemeClr val="accent1">
                <a:satMod val="175000"/>
                <a:alpha val="40000"/>
              </a:schemeClr>
            </a:glow>
          </a:effectLst>
        </p:spPr>
        <p:txBody>
          <a:bodyPr>
            <a:noAutofit/>
          </a:bodyPr>
          <a:lstStyle/>
          <a:p>
            <a:pPr algn="just"/>
            <a:r>
              <a:rPr lang="fa-IR" sz="3200" b="1" i="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Titr" pitchFamily="2" charset="-78"/>
              </a:rPr>
              <a:t>اسماگ یا مه دود</a:t>
            </a:r>
            <a:r>
              <a:rPr lang="fa-IR" sz="3200" b="1" i="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 </a:t>
            </a:r>
            <a:r>
              <a:rPr lang="fa-IR" sz="3200" b="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از ترکیب دو واژه مه و دود گرفته شده </a:t>
            </a:r>
            <a:r>
              <a:rPr lang="fa-IR"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وآلودگی </a:t>
            </a:r>
            <a:r>
              <a:rPr lang="fa-IR" sz="3200" b="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های وسیع اتمسفری </a:t>
            </a:r>
            <a:r>
              <a:rPr lang="fa-IR"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است که ازترکیب آلاینده های </a:t>
            </a:r>
            <a:r>
              <a:rPr lang="fa-IR" sz="3200" b="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صنعتی  و منابع طبیعی </a:t>
            </a:r>
            <a:r>
              <a:rPr lang="fa-IR"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ایجاد </a:t>
            </a:r>
            <a:r>
              <a:rPr lang="fa-IR" sz="3200" b="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می شود </a:t>
            </a:r>
            <a:r>
              <a:rPr lang="fa-IR"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a:t>
            </a:r>
            <a:r>
              <a:rPr lang="en-US"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 </a:t>
            </a:r>
            <a:r>
              <a:rPr lang="fa-IR"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آلودگی </a:t>
            </a:r>
            <a:r>
              <a:rPr lang="fa-IR" sz="3200" b="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هوا در شهرهای  </a:t>
            </a:r>
            <a:r>
              <a:rPr lang="fa-IR" sz="3200" b="1" cap="all" dirty="0" smtClean="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بزرگ معمولا </a:t>
            </a:r>
            <a:r>
              <a:rPr lang="fa-IR" sz="3200" b="1" cap="all" dirty="0">
                <a:ln w="9000" cmpd="sng">
                  <a:solidFill>
                    <a:schemeClr val="accent4">
                      <a:lumMod val="20000"/>
                      <a:lumOff val="80000"/>
                    </a:schemeClr>
                  </a:solidFill>
                  <a:prstDash val="solid"/>
                </a:ln>
                <a:solidFill>
                  <a:srgbClr val="0070C0"/>
                </a:solidFill>
                <a:effectLst>
                  <a:reflection blurRad="12700" stA="28000" endPos="45000" dist="1000" dir="5400000" sy="-100000" algn="bl" rotWithShape="0"/>
                </a:effectLst>
                <a:cs typeface="2  Nazanin" pitchFamily="2" charset="-78"/>
              </a:rPr>
              <a:t>از این نوع است.</a:t>
            </a:r>
          </a:p>
          <a:p>
            <a:pPr algn="just"/>
            <a:r>
              <a:rPr lang="fa-IR" sz="40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اسماگ در  سال1930 در یلژیک به مرگ 63 نفر انجامید.</a:t>
            </a:r>
          </a:p>
          <a:p>
            <a:pPr algn="just"/>
            <a:r>
              <a:rPr lang="fa-IR" sz="3600" b="1" i="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Titr" pitchFamily="2" charset="-78"/>
              </a:rPr>
              <a:t>اسماگ بزرگ </a:t>
            </a:r>
            <a:r>
              <a:rPr lang="fa-IR" sz="3600" b="1" i="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Titr" pitchFamily="2" charset="-78"/>
              </a:rPr>
              <a:t>لندن</a:t>
            </a: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Titr" pitchFamily="2" charset="-78"/>
              </a:rPr>
              <a:t>(</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itchFamily="2" charset="-79"/>
                <a:cs typeface="Aharoni" pitchFamily="2" charset="-79"/>
              </a:rPr>
              <a:t>Great London Smog</a:t>
            </a: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Titr" pitchFamily="2" charset="-78"/>
              </a:rPr>
              <a:t>) </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سال  1952 در لندن به مرگ 4000 نفر در طی فقط چهار روز منجرشدو در مجموع حدود 8000 نفر را کشت</a:t>
            </a:r>
            <a:r>
              <a:rPr lang="fa-IR" sz="42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endParaRPr lang="en-US" sz="42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372" y="1555422"/>
            <a:ext cx="3491505" cy="4888107"/>
          </a:xfrm>
          <a:prstGeom prst="rect">
            <a:avLst/>
          </a:prstGeom>
        </p:spPr>
      </p:pic>
    </p:spTree>
    <p:extLst>
      <p:ext uri="{BB962C8B-B14F-4D97-AF65-F5344CB8AC3E}">
        <p14:creationId xmlns:p14="http://schemas.microsoft.com/office/powerpoint/2010/main" val="321999972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104633"/>
            <a:ext cx="11696130" cy="1355678"/>
          </a:xfrm>
        </p:spPr>
        <p:style>
          <a:lnRef idx="3">
            <a:schemeClr val="lt1"/>
          </a:lnRef>
          <a:fillRef idx="1">
            <a:schemeClr val="accent3"/>
          </a:fillRef>
          <a:effectRef idx="1">
            <a:schemeClr val="accent3"/>
          </a:effectRef>
          <a:fontRef idx="minor">
            <a:schemeClr val="lt1"/>
          </a:fontRef>
        </p:style>
        <p:txBody>
          <a:bodyPr>
            <a:noAutofit/>
          </a:bodyPr>
          <a:lstStyle/>
          <a:p>
            <a:pPr algn="ctr"/>
            <a:r>
              <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سلامتی و شغل</a:t>
            </a:r>
          </a:p>
        </p:txBody>
      </p:sp>
      <p:sp>
        <p:nvSpPr>
          <p:cNvPr id="3" name="Content Placeholder 2"/>
          <p:cNvSpPr>
            <a:spLocks noGrp="1"/>
          </p:cNvSpPr>
          <p:nvPr>
            <p:ph idx="1"/>
          </p:nvPr>
        </p:nvSpPr>
        <p:spPr>
          <a:xfrm>
            <a:off x="286603" y="1364777"/>
            <a:ext cx="11750722" cy="4085490"/>
          </a:xfrm>
        </p:spPr>
        <p:txBody>
          <a:bodyPr>
            <a:noAutofit/>
          </a:bodyPr>
          <a:lstStyle/>
          <a:p>
            <a:pPr algn="just"/>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گرچه از زمانهای قدیم ارتباط بین شغل و سلامت شاغل شناخته شده بود اما در گذشته اقدام کافی برای حفاظت نیروی کار در مقابل خطرات شغلی صورت </a:t>
            </a:r>
            <a:r>
              <a:rPr lang="fa-I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نمی</a:t>
            </a:r>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گرفت.</a:t>
            </a:r>
          </a:p>
          <a:p>
            <a:pPr algn="just"/>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مطالعه شرایط کار در معادن طلا  و سرب در عهد باستان نشان میدهد که توجهی به وضعیت سلامت شاغل وجود نداشته یا بسیار کم و ناکافی بوده است.</a:t>
            </a:r>
          </a:p>
          <a:p>
            <a:pPr algn="just"/>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حکومتها هیچگونه توجهی  به وضعیت محیط کار نداشته </a:t>
            </a:r>
            <a:r>
              <a:rPr lang="fa-I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اند</a:t>
            </a:r>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و در بسیاری از موارد از زندانیان و بردگان در کارهای سخت مانند استخراج معادن استفاده میکرده </a:t>
            </a:r>
            <a:r>
              <a:rPr lang="fa-I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اند</a:t>
            </a:r>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p>
        </p:txBody>
      </p:sp>
    </p:spTree>
    <p:extLst>
      <p:ext uri="{BB962C8B-B14F-4D97-AF65-F5344CB8AC3E}">
        <p14:creationId xmlns:p14="http://schemas.microsoft.com/office/powerpoint/2010/main" val="37208193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ex.jpg"/>
          <p:cNvPicPr>
            <a:picLocks noChangeAspect="1"/>
          </p:cNvPicPr>
          <p:nvPr/>
        </p:nvPicPr>
        <p:blipFill>
          <a:blip r:embed="rId2" cstate="print"/>
          <a:stretch>
            <a:fillRect/>
          </a:stretch>
        </p:blipFill>
        <p:spPr>
          <a:xfrm>
            <a:off x="222069" y="1322613"/>
            <a:ext cx="2844065" cy="3931064"/>
          </a:xfrm>
          <a:prstGeom prst="rect">
            <a:avLst/>
          </a:prstGeom>
        </p:spPr>
      </p:pic>
      <p:sp>
        <p:nvSpPr>
          <p:cNvPr id="2" name="Title 1"/>
          <p:cNvSpPr>
            <a:spLocks noGrp="1"/>
          </p:cNvSpPr>
          <p:nvPr>
            <p:ph type="title"/>
          </p:nvPr>
        </p:nvSpPr>
        <p:spPr>
          <a:xfrm>
            <a:off x="888276" y="0"/>
            <a:ext cx="10045336" cy="108531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دمه </a:t>
            </a:r>
            <a:r>
              <a:rPr lang="en-US" sz="6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Fume</a:t>
            </a:r>
            <a:endParaRPr lang="fa-IR" sz="6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2495005" y="1058092"/>
            <a:ext cx="9323827" cy="3931456"/>
          </a:xfrm>
        </p:spPr>
        <p:txBody>
          <a:bodyPr>
            <a:noAutofit/>
          </a:bodyPr>
          <a:lstStyle/>
          <a:p>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دمه یا دود فلزی  ذرات فلزی جامد است که از سطح فلز مذاب خارج شده و در هوا منتشر </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میشوند</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p>
          <a:p>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تشکیل دمه معمولا بایک واکنش شیمیایی مانند اکسیداسیون </a:t>
            </a:r>
            <a:r>
              <a:rPr lang="en-US"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همراه </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است.</a:t>
            </a:r>
          </a:p>
          <a:p>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ریخته گری ها؛آبکاری ها ؛ ذوب مواد معدنی؛ صنایع شیشه و ذوب فلزات فیوم در مقدار زیاد تولید می شود</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endPar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sp>
        <p:nvSpPr>
          <p:cNvPr id="5" name="Content Placeholder 2"/>
          <p:cNvSpPr txBox="1">
            <a:spLocks/>
          </p:cNvSpPr>
          <p:nvPr/>
        </p:nvSpPr>
        <p:spPr>
          <a:xfrm>
            <a:off x="470264" y="4428310"/>
            <a:ext cx="11390810" cy="2638696"/>
          </a:xfrm>
          <a:prstGeom prst="rect">
            <a:avLst/>
          </a:prstGeom>
        </p:spPr>
        <p:txBody>
          <a:bodyPr vert="horz" lIns="91440" tIns="45720" rIns="91440" bIns="45720" rtlCol="0">
            <a:noAutofit/>
          </a:bodyPr>
          <a:lstStyle/>
          <a:p>
            <a:pPr marL="342900" marR="0" lvl="0" indent="-342900" algn="r" defTabSz="457200" rtl="1" eaLnBrk="1" fontAlgn="auto" latinLnBrk="0" hangingPunct="1">
              <a:lnSpc>
                <a:spcPct val="100000"/>
              </a:lnSpc>
              <a:spcBef>
                <a:spcPts val="1000"/>
              </a:spcBef>
              <a:spcAft>
                <a:spcPts val="0"/>
              </a:spcAft>
              <a:buClr>
                <a:schemeClr val="accent1"/>
              </a:buClr>
              <a:buSzPct val="80000"/>
              <a:tabLst/>
              <a:defRPr/>
            </a:pPr>
            <a:endParaRPr kumimoji="0" lang="fa-IR" sz="4400" b="1" i="0" u="none" strike="noStrike" kern="1200" cap="none" spc="-15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endParaRPr>
          </a:p>
          <a:p>
            <a:pPr marL="342900" marR="0" lvl="0" indent="-342900" algn="r" defTabSz="457200" rtl="1"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fa-IR" sz="4400" b="1" i="0" u="none" strike="noStrike" kern="1200" cap="none" spc="-15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rPr>
              <a:t>ذرات دود فلزی بسیار کوچک و اندازه آنها کمتر از یک میکرون است.</a:t>
            </a:r>
            <a:endParaRPr kumimoji="0" lang="en-US" sz="4400" b="1" i="0" u="none" strike="noStrike" kern="1200" cap="none" spc="-15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endParaRPr>
          </a:p>
          <a:p>
            <a:pPr marL="342900" marR="0" lvl="0" indent="-342900" algn="r" defTabSz="457200" rtl="1" eaLnBrk="1" fontAlgn="auto" latinLnBrk="0" hangingPunct="1">
              <a:lnSpc>
                <a:spcPct val="100000"/>
              </a:lnSpc>
              <a:spcBef>
                <a:spcPts val="1000"/>
              </a:spcBef>
              <a:spcAft>
                <a:spcPts val="0"/>
              </a:spcAft>
              <a:buClr>
                <a:schemeClr val="accent1"/>
              </a:buClr>
              <a:buSzPct val="80000"/>
              <a:tabLst/>
              <a:defRPr/>
            </a:pPr>
            <a:r>
              <a:rPr kumimoji="0" lang="fa-IR" sz="4400" b="1" i="0" u="none" strike="noStrike" kern="1200" cap="none" spc="-15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rPr>
              <a:t>(0/2 تا 0/3 میکرون)</a:t>
            </a:r>
            <a:endParaRPr kumimoji="0" lang="fa-IR" sz="4400" b="1" i="0" u="none" strike="noStrike" kern="1200" cap="none" spc="-15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endParaRPr>
          </a:p>
        </p:txBody>
      </p:sp>
    </p:spTree>
    <p:extLst>
      <p:ext uri="{BB962C8B-B14F-4D97-AF65-F5344CB8AC3E}">
        <p14:creationId xmlns:p14="http://schemas.microsoft.com/office/powerpoint/2010/main" val="1522839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429" y="3523791"/>
            <a:ext cx="8477793" cy="2644998"/>
          </a:xfrm>
        </p:spPr>
        <p:txBody>
          <a:bodyPr>
            <a:noAutofit/>
          </a:bodyPr>
          <a:lstStyle/>
          <a:p>
            <a:pPr algn="just"/>
            <a:r>
              <a:rPr lang="fa-IR" sz="40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دودهای فلزی مهم دراثر ذوب فلزاتی مانند سرب؛روی؛ کادمیوم و آهن و ... تولید می شوند.</a:t>
            </a:r>
          </a:p>
          <a:p>
            <a:r>
              <a:rPr lang="fa-IR" sz="40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فیوم های جوشکاری جزو مهم ترین نوع فیوم های موجود در محیط کار هستند.</a:t>
            </a:r>
          </a:p>
          <a:p>
            <a:endParaRPr lang="en-US" sz="4800" dirty="0"/>
          </a:p>
        </p:txBody>
      </p:sp>
      <p:sp>
        <p:nvSpPr>
          <p:cNvPr id="4" name="Title 1"/>
          <p:cNvSpPr>
            <a:spLocks noGrp="1"/>
          </p:cNvSpPr>
          <p:nvPr>
            <p:ph type="title"/>
          </p:nvPr>
        </p:nvSpPr>
        <p:spPr>
          <a:xfrm>
            <a:off x="163774" y="243840"/>
            <a:ext cx="11662447" cy="13208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دمه </a:t>
            </a:r>
            <a:r>
              <a:rPr lang="en-US" sz="6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Fume</a:t>
            </a:r>
            <a:endParaRPr lang="fa-IR" sz="6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pic>
        <p:nvPicPr>
          <p:cNvPr id="5" name="Picture 4" descr="c1478f1.jpg"/>
          <p:cNvPicPr>
            <a:picLocks noChangeAspect="1"/>
          </p:cNvPicPr>
          <p:nvPr/>
        </p:nvPicPr>
        <p:blipFill>
          <a:blip r:embed="rId2" cstate="print"/>
          <a:stretch>
            <a:fillRect/>
          </a:stretch>
        </p:blipFill>
        <p:spPr>
          <a:xfrm>
            <a:off x="163774" y="2789715"/>
            <a:ext cx="3325190" cy="3379074"/>
          </a:xfrm>
          <a:prstGeom prst="rect">
            <a:avLst/>
          </a:prstGeom>
        </p:spPr>
      </p:pic>
      <p:sp>
        <p:nvSpPr>
          <p:cNvPr id="6" name="Content Placeholder 2"/>
          <p:cNvSpPr txBox="1">
            <a:spLocks/>
          </p:cNvSpPr>
          <p:nvPr/>
        </p:nvSpPr>
        <p:spPr>
          <a:xfrm>
            <a:off x="163775" y="1468916"/>
            <a:ext cx="11662448" cy="3880773"/>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...به همین دلیل میزان نفوذ آنها زیاد بوده وبه سادگی به قسمتهای انتهایی ریه و حبابچه های  ششی رسیده ومانند گازهای تنفسی واردخون میشوندو میتوانند  عوارض شدیدی ایجاد کنند.</a:t>
            </a:r>
          </a:p>
          <a:p>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78526"/>
            <a:ext cx="11482251" cy="12192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a-IR" sz="72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افشانه  </a:t>
            </a:r>
            <a:r>
              <a:rPr lang="en-US" sz="72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Spray  </a:t>
            </a:r>
            <a:endPar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3592288" y="1547134"/>
            <a:ext cx="8112032" cy="4621639"/>
          </a:xfrm>
        </p:spPr>
        <p:txBody>
          <a:bodyPr>
            <a:noAutofit/>
          </a:bodyPr>
          <a:lstStyle/>
          <a:p>
            <a:pPr algn="just"/>
            <a:r>
              <a:rPr lang="fa-IR" sz="42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به کار بردن </a:t>
            </a:r>
            <a:r>
              <a:rPr lang="fa-IR" sz="42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آئروسولها ؛ سوسپانسیونها </a:t>
            </a:r>
            <a:r>
              <a:rPr lang="fa-IR" sz="42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و امولسیونهای تحت فشار  و بصورت پاشیدنی اسپری شناخته می شود.</a:t>
            </a:r>
          </a:p>
          <a:p>
            <a:pPr algn="just"/>
            <a:r>
              <a:rPr lang="fa-IR" sz="42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صنایعی مانند خودروسازی، رنگ آمیزی بدنه به روش افشانه انجام می شود و ماده رنگی به شکل ذرات بسیار ریز بر روی سطح پاشیده می شود.</a:t>
            </a:r>
          </a:p>
          <a:p>
            <a:pPr algn="just"/>
            <a:r>
              <a:rPr lang="fa-IR" sz="42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کشاورزی و بهداشت مواد آفت کش و حشره کش به شکل اسپری در سطح پاشیده می شوند.</a:t>
            </a:r>
            <a:endParaRPr lang="fa-IR" sz="42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rot="16200000">
            <a:off x="-741723" y="2445614"/>
            <a:ext cx="5114925" cy="3317968"/>
          </a:xfrm>
          <a:prstGeom prst="rect">
            <a:avLst/>
          </a:prstGeom>
          <a:noFill/>
          <a:ln w="9525">
            <a:noFill/>
            <a:miter lim="800000"/>
            <a:headEnd/>
            <a:tailEnd/>
          </a:ln>
        </p:spPr>
      </p:pic>
    </p:spTree>
    <p:extLst>
      <p:ext uri="{BB962C8B-B14F-4D97-AF65-F5344CB8AC3E}">
        <p14:creationId xmlns:p14="http://schemas.microsoft.com/office/powerpoint/2010/main" val="2853894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45492"/>
            <a:ext cx="11668835" cy="1464859"/>
          </a:xfrm>
        </p:spPr>
        <p:style>
          <a:lnRef idx="3">
            <a:schemeClr val="lt1"/>
          </a:lnRef>
          <a:fillRef idx="1">
            <a:schemeClr val="accent3"/>
          </a:fillRef>
          <a:effectRef idx="1">
            <a:schemeClr val="accent3"/>
          </a:effectRef>
          <a:fontRef idx="minor">
            <a:schemeClr val="lt1"/>
          </a:fontRef>
        </p:style>
        <p:txBody>
          <a:bodyPr>
            <a:noAutofit/>
          </a:bodyPr>
          <a:lstStyle/>
          <a:p>
            <a:pPr algn="ctr"/>
            <a:r>
              <a:rPr lang="fa-IR" sz="44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تقسیم بندی عوامل شیمیایی زیان آور محیط کار</a:t>
            </a:r>
            <a:br>
              <a:rPr lang="fa-IR" sz="44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fa-IR" sz="44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بر </a:t>
            </a:r>
            <a:r>
              <a:rPr lang="fa-IR" sz="4400" b="1" i="1" u="sng" spc="-15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اساس  </a:t>
            </a:r>
            <a:r>
              <a:rPr lang="fa-IR" sz="44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ترکیب شیمیایی</a:t>
            </a:r>
            <a:endParaRPr lang="en-US" sz="44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552733" y="1510351"/>
            <a:ext cx="11191163" cy="4717577"/>
          </a:xfrm>
        </p:spPr>
        <p:txBody>
          <a:bodyPr>
            <a:noAutofit/>
          </a:bodyPr>
          <a:lstStyle/>
          <a:p>
            <a:pPr algn="just"/>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تقسیم بندی این عوامل زیان آور بر اساس  ترکیب شیمیایی آنها  انجام میشود که گستره ی بسیار وسیعی را تشکیل می دهد.</a:t>
            </a:r>
          </a:p>
          <a:p>
            <a:pPr algn="just"/>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مواد شیمیایی به دسته های بسیار گوناگون مانند فلزات ؛ مواد معدنی ؛ مواد آلی </a:t>
            </a:r>
            <a:r>
              <a:rPr lang="fa-IR"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حلالها ؛هیدرو کربن ها؛ الکلها و .... که بسیار گسترده بوده و در واقع موضوع مورد بحث در علم شیمی راتشکیل میدهند تقسیم می شوند.</a:t>
            </a:r>
          </a:p>
          <a:p>
            <a:pPr marL="0" indent="0" algn="just">
              <a:buNone/>
            </a:pPr>
            <a:r>
              <a:rPr lang="fa-IR" sz="4400" b="1" spc="-1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در علم سم شناسی صنعتی آلاینده ها بر این پایه تقسیم بندی شده و مورد بحث و بررسی قرار می گیرند.</a:t>
            </a:r>
            <a:endParaRPr lang="en-US" sz="4400" b="1" spc="-15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spTree>
    <p:extLst>
      <p:ext uri="{BB962C8B-B14F-4D97-AF65-F5344CB8AC3E}">
        <p14:creationId xmlns:p14="http://schemas.microsoft.com/office/powerpoint/2010/main" val="1347537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1"/>
            <a:ext cx="11635411" cy="136497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fa-IR" sz="4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تقسیم بندی عوامل شیمیایی زیان آور محیط کار بر اساس </a:t>
            </a:r>
            <a:r>
              <a:rPr lang="fa-IR" sz="40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اثرات فیزیولوژیک</a:t>
            </a:r>
            <a:endParaRPr lang="en-US" sz="4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291549" y="1364974"/>
            <a:ext cx="11582400" cy="5261113"/>
          </a:xfrm>
        </p:spPr>
        <p:txBody>
          <a:bodyPr>
            <a:noAutofit/>
          </a:bodyPr>
          <a:lstStyle/>
          <a:p>
            <a:pPr algn="just"/>
            <a:r>
              <a:rPr lang="fa-IR" sz="4000" spc="-150" dirty="0" smtClean="0">
                <a:ln>
                  <a:solidFill>
                    <a:schemeClr val="tx1"/>
                  </a:solidFill>
                </a:ln>
                <a:cs typeface="2  Zar" pitchFamily="2" charset="-78"/>
              </a:rPr>
              <a:t>این تقسیم بندی نمی تواند چندان دقیق و علمی باشد چون در مورد گازها و بخارات </a:t>
            </a:r>
            <a:r>
              <a:rPr lang="fa-IR" sz="4000" spc="-150" dirty="0" smtClean="0">
                <a:ln>
                  <a:solidFill>
                    <a:schemeClr val="tx1"/>
                  </a:solidFill>
                </a:ln>
                <a:solidFill>
                  <a:srgbClr val="FF0000"/>
                </a:solidFill>
                <a:cs typeface="2  Zar" pitchFamily="2" charset="-78"/>
              </a:rPr>
              <a:t>نوع</a:t>
            </a:r>
            <a:r>
              <a:rPr lang="fa-IR" sz="4000" spc="-150" dirty="0" smtClean="0">
                <a:ln>
                  <a:solidFill>
                    <a:schemeClr val="tx1"/>
                  </a:solidFill>
                </a:ln>
                <a:cs typeface="2  Zar" pitchFamily="2" charset="-78"/>
              </a:rPr>
              <a:t> و شدت اثر فیزیولوژیک بستگی به </a:t>
            </a:r>
            <a:r>
              <a:rPr lang="fa-IR" sz="4000" spc="-150" dirty="0" smtClean="0">
                <a:ln>
                  <a:solidFill>
                    <a:schemeClr val="tx1"/>
                  </a:solidFill>
                </a:ln>
                <a:solidFill>
                  <a:srgbClr val="FF0000"/>
                </a:solidFill>
                <a:cs typeface="2  Zar" pitchFamily="2" charset="-78"/>
              </a:rPr>
              <a:t>تراکم ماده </a:t>
            </a:r>
            <a:r>
              <a:rPr lang="fa-IR" sz="4000" spc="-150" dirty="0" smtClean="0">
                <a:ln>
                  <a:solidFill>
                    <a:schemeClr val="tx1"/>
                  </a:solidFill>
                </a:ln>
                <a:cs typeface="2  Zar" pitchFamily="2" charset="-78"/>
              </a:rPr>
              <a:t>و عوامل دیگر خواهد داشت.</a:t>
            </a:r>
          </a:p>
          <a:p>
            <a:r>
              <a:rPr lang="fa-IR" sz="4000" spc="-150" dirty="0" smtClean="0">
                <a:ln>
                  <a:solidFill>
                    <a:schemeClr val="tx1"/>
                  </a:solidFill>
                </a:ln>
                <a:cs typeface="2  Zar" pitchFamily="2" charset="-78"/>
              </a:rPr>
              <a:t>در این تقسیم بندی آلاینده ها را میتوان در دسته های زیر قرار داد:</a:t>
            </a:r>
          </a:p>
          <a:p>
            <a:r>
              <a:rPr lang="fa-IR" sz="3600" b="1" dirty="0" smtClean="0">
                <a:ln w="17780" cmpd="sng">
                  <a:solidFill>
                    <a:schemeClr val="tx1"/>
                  </a:solidFill>
                  <a:prstDash val="solid"/>
                  <a:miter lim="800000"/>
                </a:ln>
                <a:solidFill>
                  <a:srgbClr val="FF0000"/>
                </a:solidFill>
                <a:effectLst>
                  <a:innerShdw blurRad="63500" dist="50800" dir="13500000">
                    <a:prstClr val="black">
                      <a:alpha val="50000"/>
                    </a:prstClr>
                  </a:innerShdw>
                </a:effectLst>
                <a:cs typeface="2  Zar" pitchFamily="2" charset="-78"/>
              </a:rPr>
              <a:t>مواد التهاب آور و محرک</a:t>
            </a:r>
          </a:p>
          <a:p>
            <a:r>
              <a:rPr lang="fa-IR" sz="3600" b="1" dirty="0" smtClean="0">
                <a:ln w="17780" cmpd="sng">
                  <a:solidFill>
                    <a:schemeClr val="tx1"/>
                  </a:solidFill>
                  <a:prstDash val="solid"/>
                  <a:miter lim="800000"/>
                </a:ln>
                <a:solidFill>
                  <a:srgbClr val="FF0000"/>
                </a:solidFill>
                <a:effectLst>
                  <a:innerShdw blurRad="63500" dist="50800" dir="13500000">
                    <a:prstClr val="black">
                      <a:alpha val="50000"/>
                    </a:prstClr>
                  </a:innerShdw>
                </a:effectLst>
                <a:cs typeface="2  Zar" pitchFamily="2" charset="-78"/>
              </a:rPr>
              <a:t>مواد خفگی آور</a:t>
            </a:r>
          </a:p>
          <a:p>
            <a:r>
              <a:rPr lang="fa-IR" sz="3600" b="1" dirty="0" smtClean="0">
                <a:ln w="17780" cmpd="sng">
                  <a:solidFill>
                    <a:schemeClr val="tx1"/>
                  </a:solidFill>
                  <a:prstDash val="solid"/>
                  <a:miter lim="800000"/>
                </a:ln>
                <a:solidFill>
                  <a:srgbClr val="FF0000"/>
                </a:solidFill>
                <a:effectLst>
                  <a:innerShdw blurRad="63500" dist="50800" dir="13500000">
                    <a:prstClr val="black">
                      <a:alpha val="50000"/>
                    </a:prstClr>
                  </a:innerShdw>
                </a:effectLst>
                <a:cs typeface="2  Zar" pitchFamily="2" charset="-78"/>
              </a:rPr>
              <a:t>مواد  بیهوشی آور و مخدر ها</a:t>
            </a:r>
          </a:p>
          <a:p>
            <a:r>
              <a:rPr lang="fa-IR" sz="3600" b="1" dirty="0" smtClean="0">
                <a:ln w="17780" cmpd="sng">
                  <a:solidFill>
                    <a:schemeClr val="tx1"/>
                  </a:solidFill>
                  <a:prstDash val="solid"/>
                  <a:miter lim="800000"/>
                </a:ln>
                <a:solidFill>
                  <a:srgbClr val="FF0000"/>
                </a:solidFill>
                <a:effectLst>
                  <a:innerShdw blurRad="63500" dist="50800" dir="13500000">
                    <a:prstClr val="black">
                      <a:alpha val="50000"/>
                    </a:prstClr>
                  </a:innerShdw>
                </a:effectLst>
                <a:cs typeface="2  Zar" pitchFamily="2" charset="-78"/>
              </a:rPr>
              <a:t>سموم سیستمیک</a:t>
            </a:r>
          </a:p>
          <a:p>
            <a:r>
              <a:rPr lang="fa-IR" sz="3600" b="1" dirty="0" smtClean="0">
                <a:ln w="17780" cmpd="sng">
                  <a:solidFill>
                    <a:schemeClr val="tx1"/>
                  </a:solidFill>
                  <a:prstDash val="solid"/>
                  <a:miter lim="800000"/>
                </a:ln>
                <a:solidFill>
                  <a:srgbClr val="FF0000"/>
                </a:solidFill>
                <a:effectLst>
                  <a:innerShdw blurRad="63500" dist="50800" dir="13500000">
                    <a:prstClr val="black">
                      <a:alpha val="50000"/>
                    </a:prstClr>
                  </a:innerShdw>
                </a:effectLst>
                <a:cs typeface="2  Zar" pitchFamily="2" charset="-78"/>
              </a:rPr>
              <a:t>سایر مواد معلق غیر از سموم سیتمیک</a:t>
            </a:r>
            <a:endParaRPr lang="en-US" sz="3600" b="1" dirty="0">
              <a:ln w="17780" cmpd="sng">
                <a:solidFill>
                  <a:schemeClr val="tx1"/>
                </a:solidFill>
                <a:prstDash val="solid"/>
                <a:miter lim="800000"/>
              </a:ln>
              <a:solidFill>
                <a:srgbClr val="FF0000"/>
              </a:solidFill>
              <a:effectLst>
                <a:innerShdw blurRad="63500" dist="50800" dir="13500000">
                  <a:prstClr val="black">
                    <a:alpha val="50000"/>
                  </a:prstClr>
                </a:innerShdw>
              </a:effectLst>
              <a:cs typeface="2  Zar" pitchFamily="2" charset="-78"/>
            </a:endParaRPr>
          </a:p>
        </p:txBody>
      </p:sp>
    </p:spTree>
    <p:extLst>
      <p:ext uri="{BB962C8B-B14F-4D97-AF65-F5344CB8AC3E}">
        <p14:creationId xmlns:p14="http://schemas.microsoft.com/office/powerpoint/2010/main" val="405903802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rning_chemical_irritants.gif"/>
          <p:cNvPicPr>
            <a:picLocks noChangeAspect="1"/>
          </p:cNvPicPr>
          <p:nvPr/>
        </p:nvPicPr>
        <p:blipFill>
          <a:blip r:embed="rId2" cstate="print"/>
          <a:stretch>
            <a:fillRect/>
          </a:stretch>
        </p:blipFill>
        <p:spPr>
          <a:xfrm>
            <a:off x="187602" y="3406842"/>
            <a:ext cx="2381250" cy="3171825"/>
          </a:xfrm>
          <a:prstGeom prst="rect">
            <a:avLst/>
          </a:prstGeom>
        </p:spPr>
      </p:pic>
      <p:sp>
        <p:nvSpPr>
          <p:cNvPr id="2" name="Title 1"/>
          <p:cNvSpPr>
            <a:spLocks noGrp="1"/>
          </p:cNvSpPr>
          <p:nvPr>
            <p:ph type="title"/>
          </p:nvPr>
        </p:nvSpPr>
        <p:spPr>
          <a:xfrm>
            <a:off x="212035" y="362050"/>
            <a:ext cx="11476381" cy="101617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مواد التهاب آور و </a:t>
            </a:r>
            <a:r>
              <a:rPr lang="fa-IR"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محرک</a:t>
            </a:r>
            <a:r>
              <a:rPr lang="en-US"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irritants </a:t>
            </a:r>
            <a:r>
              <a:rPr lang="fa-IR" sz="4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r>
            <a:br>
              <a:rPr lang="fa-IR" sz="4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endParaRPr lang="en-US" sz="4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437322" y="1551036"/>
            <a:ext cx="11184835" cy="2331852"/>
          </a:xfrm>
        </p:spPr>
        <p:txBody>
          <a:bodyPr>
            <a:noAutofit/>
          </a:bodyPr>
          <a:lstStyle/>
          <a:p>
            <a:pPr algn="just"/>
            <a:r>
              <a:rPr lang="fa-IR" sz="3200" spc="-150" dirty="0" smtClean="0">
                <a:ln>
                  <a:solidFill>
                    <a:schemeClr val="tx1"/>
                  </a:solidFill>
                </a:ln>
                <a:solidFill>
                  <a:schemeClr val="tx1"/>
                </a:solidFill>
                <a:cs typeface="2  Davat" pitchFamily="2" charset="-78"/>
              </a:rPr>
              <a:t>این مواد دارای اثرهای سوزاننده و تاول آور می باشند  و سطح مخاط مرطوب  را متورم می کنند.</a:t>
            </a:r>
          </a:p>
          <a:p>
            <a:pPr algn="just"/>
            <a:r>
              <a:rPr lang="fa-IR" sz="3200" dirty="0" smtClean="0">
                <a:ln>
                  <a:solidFill>
                    <a:schemeClr val="tx1"/>
                  </a:solidFill>
                </a:ln>
                <a:solidFill>
                  <a:schemeClr val="tx1"/>
                </a:solidFill>
                <a:cs typeface="2  Davat" pitchFamily="2" charset="-78"/>
              </a:rPr>
              <a:t>عامل غلظت در این مواد دارای اهمیت بیشتری نسبت به عامل زمان و طول مدت تماس می باشد.</a:t>
            </a:r>
          </a:p>
          <a:p>
            <a:pPr algn="just"/>
            <a:r>
              <a:rPr lang="fa-IR" sz="3200" dirty="0" smtClean="0">
                <a:ln>
                  <a:solidFill>
                    <a:schemeClr val="tx1"/>
                  </a:solidFill>
                </a:ln>
                <a:solidFill>
                  <a:schemeClr val="tx1"/>
                </a:solidFill>
                <a:cs typeface="2  Davat" pitchFamily="2" charset="-78"/>
              </a:rPr>
              <a:t>برخی مواد قسمتهای فوقانی دستگاه تنفسی رابیشتر تحت تاثیر قرار میدهند مانند آلدئید ها </a:t>
            </a:r>
            <a:r>
              <a:rPr lang="fa-IR" sz="3200" dirty="0">
                <a:ln>
                  <a:solidFill>
                    <a:schemeClr val="tx1"/>
                  </a:solidFill>
                </a:ln>
                <a:solidFill>
                  <a:schemeClr val="tx1"/>
                </a:solidFill>
                <a:cs typeface="2  Davat" pitchFamily="2" charset="-78"/>
              </a:rPr>
              <a:t>گردوغبار های قلیایی ؛ آمونیاک ؛ اسید کرومیک ؛ اسید فلوئوریدریک و...</a:t>
            </a:r>
          </a:p>
          <a:p>
            <a:pPr>
              <a:buNone/>
            </a:pPr>
            <a:endParaRPr lang="en-US" sz="3200" dirty="0">
              <a:cs typeface="2  Davat" pitchFamily="2" charset="-78"/>
            </a:endParaRPr>
          </a:p>
        </p:txBody>
      </p:sp>
      <p:sp>
        <p:nvSpPr>
          <p:cNvPr id="4" name="Content Placeholder 2"/>
          <p:cNvSpPr txBox="1">
            <a:spLocks/>
          </p:cNvSpPr>
          <p:nvPr/>
        </p:nvSpPr>
        <p:spPr>
          <a:xfrm>
            <a:off x="2637183" y="3803374"/>
            <a:ext cx="8885582" cy="2729948"/>
          </a:xfrm>
          <a:prstGeom prst="rect">
            <a:avLst/>
          </a:prstGeom>
        </p:spPr>
        <p:txBody>
          <a:bodyPr vert="horz" lIns="91440" tIns="45720" rIns="91440" bIns="45720" rtlCol="0">
            <a:noAutofit/>
          </a:bodyPr>
          <a:lstStyle/>
          <a:p>
            <a:pPr marL="342900" marR="0" lvl="0" indent="-342900" algn="just" defTabSz="457200" rtl="1" eaLnBrk="1" fontAlgn="auto" latinLnBrk="0" hangingPunct="1">
              <a:lnSpc>
                <a:spcPct val="100000"/>
              </a:lnSpc>
              <a:spcBef>
                <a:spcPts val="1000"/>
              </a:spcBef>
              <a:spcAft>
                <a:spcPts val="0"/>
              </a:spcAft>
              <a:buClr>
                <a:schemeClr val="accent1"/>
              </a:buClr>
              <a:buSzPct val="80000"/>
              <a:buFont typeface="Wingdings 3" charset="2"/>
              <a:buChar char=""/>
              <a:tabLst/>
              <a:defRPr/>
            </a:pPr>
            <a:r>
              <a:rPr lang="fa-IR" sz="3200" dirty="0" smtClean="0">
                <a:ln>
                  <a:solidFill>
                    <a:schemeClr val="tx1"/>
                  </a:solidFill>
                </a:ln>
                <a:solidFill>
                  <a:srgbClr val="002060"/>
                </a:solidFill>
                <a:cs typeface="2  Davat" pitchFamily="2" charset="-78"/>
              </a:rPr>
              <a:t>برخی از مواد هم قسمت فوقانی و هم بافت شش را تحت تاثیر قرار میدهند مانند فلوئور ؛ کلر ؛ برم ؛ ید و دهها ماده دیگر</a:t>
            </a:r>
          </a:p>
          <a:p>
            <a:pPr marL="342900" marR="0" lvl="0" indent="-342900" algn="just" defTabSz="457200" rtl="1" eaLnBrk="1" fontAlgn="auto" latinLnBrk="0" hangingPunct="1">
              <a:lnSpc>
                <a:spcPct val="100000"/>
              </a:lnSpc>
              <a:spcBef>
                <a:spcPts val="1000"/>
              </a:spcBef>
              <a:spcAft>
                <a:spcPts val="0"/>
              </a:spcAft>
              <a:buClr>
                <a:schemeClr val="accent1"/>
              </a:buClr>
              <a:buSzPct val="80000"/>
              <a:buFont typeface="Wingdings 3" charset="2"/>
              <a:buChar char=""/>
              <a:tabLst/>
              <a:defRPr/>
            </a:pPr>
            <a:r>
              <a:rPr lang="fa-IR" sz="3200" dirty="0" smtClean="0">
                <a:ln>
                  <a:solidFill>
                    <a:schemeClr val="tx1"/>
                  </a:solidFill>
                </a:ln>
                <a:solidFill>
                  <a:srgbClr val="002060"/>
                </a:solidFill>
                <a:cs typeface="2  Davat" pitchFamily="2" charset="-78"/>
              </a:rPr>
              <a:t>برخی از مواد  قسمتهای انتهایی دستگاه تنفسی و حبابچه های ریوی را تحت تاثیر قرار میدهندمانند  تری اکسید و دی اکسید نیتروژن ؛ فسژن ؛ و تری کلرید آرسنیک که تماس شدید با این محرک های ریوی می تواند حتی سبب مرگ شود.</a:t>
            </a:r>
          </a:p>
          <a:p>
            <a:pPr marL="342900" marR="0" lvl="0" indent="-342900" algn="r" defTabSz="457200" rtl="1"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2400" b="0" i="0" u="none" strike="noStrike" kern="1200" cap="none" spc="-150" normalizeH="0" baseline="0" noProof="0" dirty="0">
              <a:ln>
                <a:noFill/>
              </a:ln>
              <a:effectLst/>
              <a:uLnTx/>
              <a:uFillTx/>
              <a:latin typeface="+mn-lt"/>
              <a:ea typeface="+mn-ea"/>
              <a:cs typeface="2  Davat" pitchFamily="2" charset="-78"/>
            </a:endParaRPr>
          </a:p>
        </p:txBody>
      </p:sp>
    </p:spTree>
    <p:extLst>
      <p:ext uri="{BB962C8B-B14F-4D97-AF65-F5344CB8AC3E}">
        <p14:creationId xmlns:p14="http://schemas.microsoft.com/office/powerpoint/2010/main" val="12452103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 (4).jpg"/>
          <p:cNvPicPr>
            <a:picLocks noChangeAspect="1"/>
          </p:cNvPicPr>
          <p:nvPr/>
        </p:nvPicPr>
        <p:blipFill>
          <a:blip r:embed="rId2" cstate="print"/>
          <a:stretch>
            <a:fillRect/>
          </a:stretch>
        </p:blipFill>
        <p:spPr>
          <a:xfrm>
            <a:off x="-2944" y="3915228"/>
            <a:ext cx="3011187" cy="2942772"/>
          </a:xfrm>
          <a:prstGeom prst="rect">
            <a:avLst/>
          </a:prstGeom>
        </p:spPr>
      </p:pic>
      <p:sp>
        <p:nvSpPr>
          <p:cNvPr id="2" name="Title 1"/>
          <p:cNvSpPr>
            <a:spLocks noGrp="1"/>
          </p:cNvSpPr>
          <p:nvPr>
            <p:ph type="title"/>
          </p:nvPr>
        </p:nvSpPr>
        <p:spPr>
          <a:xfrm>
            <a:off x="781878" y="331305"/>
            <a:ext cx="10084905" cy="914399"/>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dirty="0" smtClean="0">
                <a:cs typeface="2  Titr" pitchFamily="2" charset="-78"/>
              </a:rPr>
              <a:t> </a:t>
            </a:r>
            <a:r>
              <a:rPr lang="fa-IR" sz="60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خفگی آورها     </a:t>
            </a:r>
            <a:r>
              <a:rPr lang="en-US" dirty="0" smtClean="0">
                <a:cs typeface="2  Titr" pitchFamily="2" charset="-78"/>
              </a:rPr>
              <a:t>  </a:t>
            </a:r>
            <a:r>
              <a:rPr lang="en-US" sz="6000" b="1" i="1" u="sng"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Asphyxiants</a:t>
            </a:r>
            <a:r>
              <a:rPr lang="fa-IR" dirty="0" smtClean="0">
                <a:cs typeface="2  Titr" pitchFamily="2" charset="-78"/>
              </a:rPr>
              <a:t/>
            </a:r>
            <a:br>
              <a:rPr lang="fa-IR" dirty="0" smtClean="0">
                <a:cs typeface="2  Titr" pitchFamily="2" charset="-78"/>
              </a:rPr>
            </a:br>
            <a:endParaRPr lang="en-US" dirty="0">
              <a:cs typeface="2  Titr" pitchFamily="2" charset="-78"/>
            </a:endParaRPr>
          </a:p>
        </p:txBody>
      </p:sp>
      <p:sp>
        <p:nvSpPr>
          <p:cNvPr id="3" name="Content Placeholder 2"/>
          <p:cNvSpPr>
            <a:spLocks noGrp="1"/>
          </p:cNvSpPr>
          <p:nvPr>
            <p:ph idx="1"/>
          </p:nvPr>
        </p:nvSpPr>
        <p:spPr>
          <a:xfrm>
            <a:off x="2650435" y="4419599"/>
            <a:ext cx="8958470" cy="2219739"/>
          </a:xfrm>
        </p:spPr>
        <p:txBody>
          <a:bodyPr>
            <a:noAutofit/>
          </a:bodyPr>
          <a:lstStyle/>
          <a:p>
            <a:pPr algn="just">
              <a:buClrTx/>
              <a:buFont typeface="Wingdings" pitchFamily="2" charset="2"/>
              <a:buChar char="q"/>
            </a:pPr>
            <a:r>
              <a:rPr lang="fa-IR" sz="3600" b="1" i="1" spc="-150" dirty="0" smtClean="0">
                <a:ln>
                  <a:solidFill>
                    <a:schemeClr val="bg1"/>
                  </a:solidFill>
                </a:ln>
                <a:solidFill>
                  <a:srgbClr val="FF0000"/>
                </a:solidFill>
                <a:cs typeface="2  Zar" pitchFamily="2" charset="-78"/>
              </a:rPr>
              <a:t>خفگی آور های شیمیایی: </a:t>
            </a:r>
            <a:r>
              <a:rPr lang="fa-IR" sz="3600" spc="-150" dirty="0" smtClean="0">
                <a:solidFill>
                  <a:schemeClr val="tx1"/>
                </a:solidFill>
                <a:cs typeface="2  Zar" pitchFamily="2" charset="-78"/>
              </a:rPr>
              <a:t>به  علت داشتن اثر شیمیایی و ترکیب با هموگلوبین مانع  انتقال اکسیژن به بافتها می شوند .در واقع از اکسیداسیون بافتها بوسیله کاتالیست های سلولی جلوگیری می کنند.مانند مونوکسید کربن ،سیانوژن، اسید  سیانیدریک و نیتیریل ها و ...</a:t>
            </a:r>
          </a:p>
          <a:p>
            <a:pPr algn="just">
              <a:buFont typeface="Wingdings" pitchFamily="2" charset="2"/>
              <a:buChar char="q"/>
            </a:pPr>
            <a:endParaRPr lang="en-US" sz="3600" spc="-150" dirty="0">
              <a:cs typeface="2  Zar" pitchFamily="2" charset="-78"/>
            </a:endParaRPr>
          </a:p>
        </p:txBody>
      </p:sp>
      <p:sp>
        <p:nvSpPr>
          <p:cNvPr id="4" name="Title 1"/>
          <p:cNvSpPr txBox="1">
            <a:spLocks/>
          </p:cNvSpPr>
          <p:nvPr/>
        </p:nvSpPr>
        <p:spPr>
          <a:xfrm>
            <a:off x="424070" y="1292088"/>
            <a:ext cx="11211339" cy="563216"/>
          </a:xfrm>
          <a:prstGeom prst="rect">
            <a:avLst/>
          </a:prstGeom>
        </p:spPr>
        <p:txBody>
          <a:bodyPr vert="horz" lIns="91440" tIns="45720" rIns="91440" bIns="45720" rtlCol="0" anchor="t">
            <a:noAutofit/>
          </a:bodyPr>
          <a:lstStyle/>
          <a:p>
            <a:pPr algn="just"/>
            <a:r>
              <a:rPr lang="fa-IR" sz="3200" dirty="0" smtClean="0">
                <a:ln>
                  <a:solidFill>
                    <a:schemeClr val="tx1"/>
                  </a:solidFill>
                </a:ln>
                <a:cs typeface="2  Zar" pitchFamily="2" charset="-78"/>
              </a:rPr>
              <a:t>مواد خفگی آور در اکسیداسیون بافتها اختلال ایجاد میکنند و خود دارای دو دسته هستند:</a:t>
            </a:r>
          </a:p>
        </p:txBody>
      </p:sp>
      <p:sp>
        <p:nvSpPr>
          <p:cNvPr id="5" name="Rectangle 4"/>
          <p:cNvSpPr/>
          <p:nvPr/>
        </p:nvSpPr>
        <p:spPr>
          <a:xfrm>
            <a:off x="450574" y="2173355"/>
            <a:ext cx="11131826" cy="2308324"/>
          </a:xfrm>
          <a:prstGeom prst="rect">
            <a:avLst/>
          </a:prstGeom>
        </p:spPr>
        <p:txBody>
          <a:bodyPr wrap="square">
            <a:spAutoFit/>
          </a:bodyPr>
          <a:lstStyle/>
          <a:p>
            <a:pPr algn="just">
              <a:buFont typeface="Wingdings" pitchFamily="2" charset="2"/>
              <a:buChar char="q"/>
            </a:pPr>
            <a:r>
              <a:rPr lang="fa-IR" sz="3600" b="1" i="1" spc="-150" dirty="0" smtClean="0">
                <a:ln>
                  <a:solidFill>
                    <a:schemeClr val="bg1"/>
                  </a:solidFill>
                </a:ln>
                <a:solidFill>
                  <a:srgbClr val="FF0000"/>
                </a:solidFill>
                <a:cs typeface="2  Zar" pitchFamily="2" charset="-78"/>
              </a:rPr>
              <a:t>خفگی آور های ساده: </a:t>
            </a:r>
            <a:r>
              <a:rPr lang="fa-IR" sz="3600" spc="-150" dirty="0" smtClean="0">
                <a:cs typeface="2  Zar" pitchFamily="2" charset="-78"/>
              </a:rPr>
              <a:t>این مواد  روی بدن اثر خاصی نداشته اما با پایین آوردن غلظت و درصد اکسیژن در هوا باعث پایین آمدن فشار نسبی لازم جهت اشباع خون از اکسیژن شده و در نتیجه اکسیژن لازم به بدن فرد نخواهد رسید.این گازها دی اکسید کربن هیدروژن ؛متان ؛ اتان ؛ هلیم ؛ اکسیدهای نیتروژن و ... هستند.</a:t>
            </a:r>
          </a:p>
        </p:txBody>
      </p:sp>
    </p:spTree>
    <p:extLst>
      <p:ext uri="{BB962C8B-B14F-4D97-AF65-F5344CB8AC3E}">
        <p14:creationId xmlns:p14="http://schemas.microsoft.com/office/powerpoint/2010/main" val="24852278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09" y="182880"/>
            <a:ext cx="8596668" cy="104503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مواد بیهوشی آور و مخدرها</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457200" y="1306287"/>
            <a:ext cx="10920549" cy="4813454"/>
          </a:xfrm>
        </p:spPr>
        <p:txBody>
          <a:bodyPr>
            <a:noAutofit/>
          </a:bodyPr>
          <a:lstStyle/>
          <a:p>
            <a:r>
              <a:rPr lang="fa-IR" sz="3600" spc="-150" dirty="0" smtClean="0">
                <a:solidFill>
                  <a:schemeClr val="tx1"/>
                </a:solidFill>
                <a:cs typeface="2  Zar" pitchFamily="2" charset="-78"/>
              </a:rPr>
              <a:t>این مواد به عنوان بیهوشی آور روی سلسله  اعصاب مرکزی اثر میکنند مانند:</a:t>
            </a:r>
          </a:p>
          <a:p>
            <a:r>
              <a:rPr lang="fa-IR" sz="3600" spc="-150" dirty="0" smtClean="0">
                <a:solidFill>
                  <a:schemeClr val="tx1"/>
                </a:solidFill>
                <a:cs typeface="2  Zar" pitchFamily="2" charset="-78"/>
              </a:rPr>
              <a:t>هیدروکربنهای استیلنی</a:t>
            </a:r>
          </a:p>
          <a:p>
            <a:r>
              <a:rPr lang="fa-IR" sz="3600" spc="-150" dirty="0" smtClean="0">
                <a:solidFill>
                  <a:schemeClr val="tx1"/>
                </a:solidFill>
                <a:cs typeface="2  Zar" pitchFamily="2" charset="-78"/>
              </a:rPr>
              <a:t>هیدروکربنهای اتیلنی</a:t>
            </a:r>
          </a:p>
          <a:p>
            <a:r>
              <a:rPr lang="fa-IR" sz="3600" spc="-150" dirty="0" smtClean="0">
                <a:solidFill>
                  <a:schemeClr val="tx1"/>
                </a:solidFill>
                <a:cs typeface="2  Zar" pitchFamily="2" charset="-78"/>
              </a:rPr>
              <a:t>اتیل ایزوپروپیل اتر</a:t>
            </a:r>
          </a:p>
          <a:p>
            <a:r>
              <a:rPr lang="fa-IR" sz="3600" spc="-150" dirty="0" smtClean="0">
                <a:solidFill>
                  <a:schemeClr val="tx1"/>
                </a:solidFill>
                <a:cs typeface="2  Zar" pitchFamily="2" charset="-78"/>
              </a:rPr>
              <a:t>هیدروکربنهای پارافینی </a:t>
            </a:r>
          </a:p>
          <a:p>
            <a:r>
              <a:rPr lang="fa-IR" sz="3600" spc="-150" dirty="0" smtClean="0">
                <a:solidFill>
                  <a:schemeClr val="tx1"/>
                </a:solidFill>
                <a:cs typeface="2  Zar" pitchFamily="2" charset="-78"/>
              </a:rPr>
              <a:t>هیدروکربنهای آلیفاتیک</a:t>
            </a:r>
          </a:p>
          <a:p>
            <a:r>
              <a:rPr lang="fa-IR" sz="3600" spc="-150" dirty="0" smtClean="0">
                <a:solidFill>
                  <a:schemeClr val="tx1"/>
                </a:solidFill>
                <a:cs typeface="2  Zar" pitchFamily="2" charset="-78"/>
              </a:rPr>
              <a:t>و....</a:t>
            </a:r>
            <a:r>
              <a:rPr lang="en-US" sz="3600" spc="-150" dirty="0" smtClean="0">
                <a:solidFill>
                  <a:schemeClr val="tx1"/>
                </a:solidFill>
                <a:cs typeface="2  Zar" pitchFamily="2" charset="-78"/>
              </a:rPr>
              <a:t>  </a:t>
            </a:r>
            <a:r>
              <a:rPr lang="fa-IR" sz="3600" spc="-150" dirty="0" smtClean="0">
                <a:solidFill>
                  <a:schemeClr val="tx1"/>
                </a:solidFill>
                <a:cs typeface="2  Zar" pitchFamily="2" charset="-78"/>
              </a:rPr>
              <a:t>که این مواد دارای اثر رخوت آور بر روی سیستم مرکزی اعصاب نیز میباشند.</a:t>
            </a:r>
            <a:endParaRPr lang="fa-IR" sz="3600" spc="-150" dirty="0">
              <a:solidFill>
                <a:schemeClr val="tx1"/>
              </a:solidFill>
              <a:cs typeface="2  Zar" pitchFamily="2" charset="-78"/>
            </a:endParaRPr>
          </a:p>
          <a:p>
            <a:endParaRPr lang="en-US" sz="2800" dirty="0"/>
          </a:p>
        </p:txBody>
      </p:sp>
      <p:pic>
        <p:nvPicPr>
          <p:cNvPr id="4" name="Picture 3" descr="download (5).jpg"/>
          <p:cNvPicPr>
            <a:picLocks noChangeAspect="1"/>
          </p:cNvPicPr>
          <p:nvPr/>
        </p:nvPicPr>
        <p:blipFill>
          <a:blip r:embed="rId2" cstate="print"/>
          <a:stretch>
            <a:fillRect/>
          </a:stretch>
        </p:blipFill>
        <p:spPr>
          <a:xfrm>
            <a:off x="350148" y="2019300"/>
            <a:ext cx="4600575" cy="990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930" y="3082540"/>
            <a:ext cx="4187439" cy="2238304"/>
          </a:xfrm>
          <a:prstGeom prst="rect">
            <a:avLst/>
          </a:prstGeom>
        </p:spPr>
      </p:pic>
    </p:spTree>
    <p:extLst>
      <p:ext uri="{BB962C8B-B14F-4D97-AF65-F5344CB8AC3E}">
        <p14:creationId xmlns:p14="http://schemas.microsoft.com/office/powerpoint/2010/main" val="3186411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anim calcmode="lin" valueType="num">
                                      <p:cBhvr>
                                        <p:cTn id="63" dur="2000" fill="hold"/>
                                        <p:tgtEl>
                                          <p:spTgt spid="5"/>
                                        </p:tgtEl>
                                        <p:attrNameLst>
                                          <p:attrName>ppt_w</p:attrName>
                                        </p:attrNameLst>
                                      </p:cBhvr>
                                      <p:tavLst>
                                        <p:tav tm="0" fmla="#ppt_w*sin(2.5*pi*$)">
                                          <p:val>
                                            <p:fltVal val="0"/>
                                          </p:val>
                                        </p:tav>
                                        <p:tav tm="100000">
                                          <p:val>
                                            <p:fltVal val="1"/>
                                          </p:val>
                                        </p:tav>
                                      </p:tavLst>
                                    </p:anim>
                                    <p:anim calcmode="lin" valueType="num">
                                      <p:cBhvr>
                                        <p:cTn id="6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31" y="172278"/>
            <a:ext cx="8596668" cy="92659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سموم سیستمیک</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3246784" y="1083451"/>
            <a:ext cx="8367460" cy="5423366"/>
          </a:xfrm>
        </p:spPr>
        <p:txBody>
          <a:bodyPr>
            <a:noAutofit/>
          </a:bodyPr>
          <a:lstStyle/>
          <a:p>
            <a:pPr algn="just"/>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موادی هستند که سبب آسیب به یک دستگاه از بدن میشوند مانند آسیب موادی مانند </a:t>
            </a:r>
            <a:r>
              <a:rPr lang="fa-IR" sz="40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بنزن؛تولوئن وگزیلن </a:t>
            </a:r>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به دستگاه گردش خون</a:t>
            </a:r>
          </a:p>
          <a:p>
            <a:pPr algn="just"/>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سمومی که باعث آسیب دستگاه عصبی می شوند مانند  متانول تیوفن یا سولفید کربن</a:t>
            </a:r>
          </a:p>
          <a:p>
            <a:pPr algn="just"/>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موادی که باعث آسیب به اندامهای داخلی می شوند مانند بیشتر هیدروکربن های هالوژنه</a:t>
            </a:r>
          </a:p>
          <a:p>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فلزات سمی مانند سرب </a:t>
            </a:r>
            <a:r>
              <a:rPr lang="fa-IR" sz="3200" dirty="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a:t>
            </a:r>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کادمیم </a:t>
            </a:r>
            <a:r>
              <a:rPr lang="fa-IR" sz="3200" dirty="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a:t>
            </a:r>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منگنز</a:t>
            </a:r>
            <a:r>
              <a:rPr lang="fa-IR" sz="3200" dirty="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a:t>
            </a:r>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بریلیم  و آنتیموان</a:t>
            </a:r>
          </a:p>
          <a:p>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مواد معدنی غیر فلزی سمی مانند آرسنیک ؛فسفر ؛ گوگرد</a:t>
            </a:r>
            <a:r>
              <a:rPr lang="fa-IR" sz="3200" dirty="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a:t>
            </a:r>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فلوئور</a:t>
            </a:r>
            <a:r>
              <a:rPr lang="fa-IR" sz="3200" dirty="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a:t>
            </a:r>
            <a:r>
              <a:rPr lang="fa-IR" sz="3200" dirty="0" smtClean="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rPr>
              <a:t> و ....</a:t>
            </a:r>
            <a:endParaRPr lang="en-US" sz="3200" dirty="0">
              <a:ln w="17780" cmpd="sng">
                <a:solidFill>
                  <a:schemeClr val="tx2"/>
                </a:solidFill>
                <a:prstDash val="solid"/>
                <a:miter lim="800000"/>
              </a:ln>
              <a:solidFill>
                <a:schemeClr val="tx1"/>
              </a:solidFill>
              <a:effectLst>
                <a:outerShdw blurRad="50800" algn="tl" rotWithShape="0">
                  <a:srgbClr val="000000"/>
                </a:outerShdw>
              </a:effectLst>
              <a:cs typeface="2  Zar" pitchFamily="2" charset="-78"/>
            </a:endParaRPr>
          </a:p>
        </p:txBody>
      </p:sp>
      <p:pic>
        <p:nvPicPr>
          <p:cNvPr id="4" name="Picture 3" descr="mfcd00008519.png"/>
          <p:cNvPicPr>
            <a:picLocks noChangeAspect="1"/>
          </p:cNvPicPr>
          <p:nvPr/>
        </p:nvPicPr>
        <p:blipFill>
          <a:blip r:embed="rId3" cstate="print"/>
          <a:stretch>
            <a:fillRect/>
          </a:stretch>
        </p:blipFill>
        <p:spPr>
          <a:xfrm>
            <a:off x="410819" y="1203402"/>
            <a:ext cx="2691227" cy="2078168"/>
          </a:xfrm>
          <a:prstGeom prst="rect">
            <a:avLst/>
          </a:prstGeom>
        </p:spPr>
      </p:pic>
      <p:pic>
        <p:nvPicPr>
          <p:cNvPr id="6" name="Picture 5" descr="Xylene 750 04-4066.jpg"/>
          <p:cNvPicPr>
            <a:picLocks noChangeAspect="1"/>
          </p:cNvPicPr>
          <p:nvPr/>
        </p:nvPicPr>
        <p:blipFill>
          <a:blip r:embed="rId4" cstate="print"/>
          <a:stretch>
            <a:fillRect/>
          </a:stretch>
        </p:blipFill>
        <p:spPr>
          <a:xfrm>
            <a:off x="0" y="3180522"/>
            <a:ext cx="3246783" cy="3677478"/>
          </a:xfrm>
          <a:prstGeom prst="rect">
            <a:avLst/>
          </a:prstGeom>
        </p:spPr>
      </p:pic>
    </p:spTree>
    <p:extLst>
      <p:ext uri="{BB962C8B-B14F-4D97-AF65-F5344CB8AC3E}">
        <p14:creationId xmlns:p14="http://schemas.microsoft.com/office/powerpoint/2010/main" val="14655794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 (5).jpg"/>
          <p:cNvPicPr>
            <a:picLocks noChangeAspect="1"/>
          </p:cNvPicPr>
          <p:nvPr/>
        </p:nvPicPr>
        <p:blipFill>
          <a:blip r:embed="rId2" cstate="print">
            <a:clrChange>
              <a:clrFrom>
                <a:srgbClr val="000000"/>
              </a:clrFrom>
              <a:clrTo>
                <a:srgbClr val="000000">
                  <a:alpha val="0"/>
                </a:srgbClr>
              </a:clrTo>
            </a:clrChange>
            <a:duotone>
              <a:schemeClr val="bg2">
                <a:shade val="45000"/>
                <a:satMod val="135000"/>
              </a:schemeClr>
              <a:prstClr val="white"/>
            </a:duotone>
          </a:blip>
          <a:stretch>
            <a:fillRect/>
          </a:stretch>
        </p:blipFill>
        <p:spPr>
          <a:xfrm>
            <a:off x="1113184" y="1003852"/>
            <a:ext cx="9144000" cy="5406887"/>
          </a:xfrm>
          <a:prstGeom prst="rect">
            <a:avLst/>
          </a:prstGeom>
        </p:spPr>
      </p:pic>
      <p:sp>
        <p:nvSpPr>
          <p:cNvPr id="3" name="Content Placeholder 2"/>
          <p:cNvSpPr>
            <a:spLocks noGrp="1"/>
          </p:cNvSpPr>
          <p:nvPr>
            <p:ph idx="1"/>
          </p:nvPr>
        </p:nvSpPr>
        <p:spPr>
          <a:xfrm>
            <a:off x="185530" y="1046923"/>
            <a:ext cx="11675166" cy="5526156"/>
          </a:xfrm>
        </p:spPr>
        <p:txBody>
          <a:bodyPr>
            <a:noAutofit/>
          </a:bodyPr>
          <a:lstStyle/>
          <a:p>
            <a:pPr algn="just">
              <a:buClr>
                <a:schemeClr val="tx1"/>
              </a:buClr>
            </a:pPr>
            <a:r>
              <a:rPr lang="fa-IR" sz="3100" dirty="0" smtClean="0">
                <a:solidFill>
                  <a:schemeClr val="tx1"/>
                </a:solidFill>
                <a:cs typeface="2  Zar" pitchFamily="2" charset="-78"/>
              </a:rPr>
              <a:t> </a:t>
            </a:r>
            <a:r>
              <a:rPr lang="fa-IR" sz="3100" dirty="0" smtClean="0">
                <a:ln>
                  <a:solidFill>
                    <a:schemeClr val="tx1"/>
                  </a:solidFill>
                </a:ln>
                <a:solidFill>
                  <a:schemeClr val="tx1"/>
                </a:solidFill>
                <a:cs typeface="2  Zar" pitchFamily="2" charset="-78"/>
              </a:rPr>
              <a:t>مایعی است بی‌رنگ، خوشبو و فرار که با </a:t>
            </a:r>
            <a:r>
              <a:rPr lang="fa-IR" sz="3100" spc="-150" dirty="0" smtClean="0">
                <a:ln>
                  <a:solidFill>
                    <a:schemeClr val="tx1"/>
                  </a:solidFill>
                </a:ln>
                <a:solidFill>
                  <a:schemeClr val="tx1"/>
                </a:solidFill>
                <a:cs typeface="2  Zar" pitchFamily="2" charset="-78"/>
              </a:rPr>
              <a:t>شعله</a:t>
            </a:r>
            <a:r>
              <a:rPr lang="fa-IR" sz="3100" dirty="0" smtClean="0">
                <a:ln>
                  <a:solidFill>
                    <a:schemeClr val="tx1"/>
                  </a:solidFill>
                </a:ln>
                <a:solidFill>
                  <a:schemeClr val="tx1"/>
                </a:solidFill>
                <a:cs typeface="2  Zar" pitchFamily="2" charset="-78"/>
              </a:rPr>
              <a:t> زرد رنگ همراه با دوده می سوزد و در تولید صنعتی گروهی از مواد مانند پلی استایرن، لاستیک مصنوعی و نایلون استفاده می‌شود.این مایع در تهیه شوینده‌ها و رنگ‌ها نیز به کار می‌رود. ودر بسیاری از ترکیبات دیگر از جمله آسپیرین وجود دارد. </a:t>
            </a:r>
          </a:p>
          <a:p>
            <a:pPr algn="just">
              <a:buClr>
                <a:schemeClr val="tx1"/>
              </a:buClr>
            </a:pPr>
            <a:r>
              <a:rPr lang="fa-IR" sz="3100" dirty="0" smtClean="0">
                <a:ln>
                  <a:solidFill>
                    <a:srgbClr val="0070C0"/>
                  </a:solidFill>
                </a:ln>
                <a:solidFill>
                  <a:schemeClr val="tx1"/>
                </a:solidFill>
                <a:cs typeface="2  Zar" pitchFamily="2" charset="-78"/>
              </a:rPr>
              <a:t>تماس طولانی مدت با بنزن، تأثیرات مخربی را </a:t>
            </a:r>
            <a:r>
              <a:rPr lang="fa-IR" sz="3100" spc="-150" dirty="0" smtClean="0">
                <a:ln>
                  <a:solidFill>
                    <a:srgbClr val="0070C0"/>
                  </a:solidFill>
                </a:ln>
                <a:solidFill>
                  <a:schemeClr val="tx1"/>
                </a:solidFill>
                <a:cs typeface="2  Zar" pitchFamily="2" charset="-78"/>
              </a:rPr>
              <a:t>بر</a:t>
            </a:r>
            <a:r>
              <a:rPr lang="fa-IR" sz="3100" dirty="0" smtClean="0">
                <a:ln>
                  <a:solidFill>
                    <a:srgbClr val="0070C0"/>
                  </a:solidFill>
                </a:ln>
                <a:solidFill>
                  <a:schemeClr val="tx1"/>
                </a:solidFill>
                <a:cs typeface="2  Zar" pitchFamily="2" charset="-78"/>
              </a:rPr>
              <a:t> روی بافت‌های سازنده سلول‌های خون خصوصا سلولهای </a:t>
            </a:r>
            <a:r>
              <a:rPr lang="fa-IR" sz="3100" b="1" dirty="0" smtClean="0">
                <a:ln>
                  <a:solidFill>
                    <a:srgbClr val="C00000"/>
                  </a:solidFill>
                </a:ln>
                <a:solidFill>
                  <a:schemeClr val="tx1"/>
                </a:solidFill>
                <a:cs typeface="2  Zar" pitchFamily="2" charset="-78"/>
                <a:hlinkClick r:id="rId3" tooltip="مغز استخوان"/>
              </a:rPr>
              <a:t>مغز استخوان</a:t>
            </a:r>
            <a:r>
              <a:rPr lang="fa-IR" sz="3100" dirty="0" smtClean="0">
                <a:ln>
                  <a:solidFill>
                    <a:srgbClr val="0070C0"/>
                  </a:solidFill>
                </a:ln>
                <a:solidFill>
                  <a:schemeClr val="tx1"/>
                </a:solidFill>
                <a:cs typeface="2  Zar" pitchFamily="2" charset="-78"/>
              </a:rPr>
              <a:t> می‌گذارد.عوارض تماس مزمن با بنزن، کاهش خون سازی بدن، ناتوانی در </a:t>
            </a:r>
            <a:r>
              <a:rPr lang="fa-IR" sz="3100" b="1" dirty="0" smtClean="0">
                <a:ln>
                  <a:solidFill>
                    <a:srgbClr val="C00000"/>
                  </a:solidFill>
                </a:ln>
                <a:solidFill>
                  <a:schemeClr val="tx1"/>
                </a:solidFill>
                <a:cs typeface="2  Zar" pitchFamily="2" charset="-78"/>
                <a:hlinkClick r:id="rId4" tooltip="سیستم ایمنی"/>
              </a:rPr>
              <a:t>سیستم ایمنی بدن </a:t>
            </a:r>
            <a:r>
              <a:rPr lang="fa-IR" sz="3100" dirty="0" smtClean="0">
                <a:ln>
                  <a:solidFill>
                    <a:srgbClr val="0070C0"/>
                  </a:solidFill>
                </a:ln>
                <a:solidFill>
                  <a:schemeClr val="tx1"/>
                </a:solidFill>
                <a:cs typeface="2  Zar" pitchFamily="2" charset="-78"/>
              </a:rPr>
              <a:t>و همچنین </a:t>
            </a:r>
            <a:r>
              <a:rPr lang="fa-IR" sz="3100" b="1" dirty="0" smtClean="0">
                <a:ln>
                  <a:solidFill>
                    <a:srgbClr val="C00000"/>
                  </a:solidFill>
                </a:ln>
                <a:solidFill>
                  <a:schemeClr val="tx1"/>
                </a:solidFill>
                <a:cs typeface="2  Zar" pitchFamily="2" charset="-78"/>
                <a:hlinkClick r:id="rId5" tooltip="سرطان خون"/>
              </a:rPr>
              <a:t>سرطان خون</a:t>
            </a:r>
            <a:r>
              <a:rPr lang="fa-IR" sz="3100" dirty="0" smtClean="0">
                <a:ln>
                  <a:solidFill>
                    <a:srgbClr val="0070C0"/>
                  </a:solidFill>
                </a:ln>
                <a:solidFill>
                  <a:schemeClr val="tx1"/>
                </a:solidFill>
                <a:cs typeface="2  Zar" pitchFamily="2" charset="-78"/>
              </a:rPr>
              <a:t>، اختلال در سیستم تنفسی، تأخیر در </a:t>
            </a:r>
            <a:r>
              <a:rPr lang="fa-IR" sz="3100" b="1" dirty="0" smtClean="0">
                <a:ln>
                  <a:solidFill>
                    <a:srgbClr val="0070C0"/>
                  </a:solidFill>
                </a:ln>
                <a:solidFill>
                  <a:schemeClr val="tx1"/>
                </a:solidFill>
                <a:cs typeface="2  Zar" pitchFamily="2" charset="-78"/>
                <a:hlinkClick r:id="rId6" tooltip="استخوان"/>
              </a:rPr>
              <a:t>استخوان</a:t>
            </a:r>
            <a:r>
              <a:rPr lang="fa-IR" sz="3100" b="1" dirty="0" smtClean="0">
                <a:ln>
                  <a:solidFill>
                    <a:srgbClr val="0070C0"/>
                  </a:solidFill>
                </a:ln>
                <a:solidFill>
                  <a:schemeClr val="tx1"/>
                </a:solidFill>
                <a:cs typeface="2  Zar" pitchFamily="2" charset="-78"/>
                <a:hlinkClick r:id="rId5" tooltip="سرطان خون"/>
              </a:rPr>
              <a:t> بندی جنین</a:t>
            </a:r>
            <a:r>
              <a:rPr lang="fa-IR" sz="3100" dirty="0" smtClean="0">
                <a:ln>
                  <a:solidFill>
                    <a:srgbClr val="0070C0"/>
                  </a:solidFill>
                </a:ln>
                <a:solidFill>
                  <a:schemeClr val="tx1"/>
                </a:solidFill>
                <a:cs typeface="2  Zar" pitchFamily="2" charset="-78"/>
              </a:rPr>
              <a:t> انسان، صدمه به </a:t>
            </a:r>
            <a:r>
              <a:rPr lang="fa-IR" sz="3100" b="1" dirty="0" smtClean="0">
                <a:ln>
                  <a:solidFill>
                    <a:srgbClr val="C00000"/>
                  </a:solidFill>
                </a:ln>
                <a:solidFill>
                  <a:srgbClr val="C00000"/>
                </a:solidFill>
                <a:cs typeface="2  Zar" pitchFamily="2" charset="-78"/>
                <a:hlinkClick r:id="rId5" tooltip="سرطان خون"/>
              </a:rPr>
              <a:t>سیستم </a:t>
            </a:r>
            <a:r>
              <a:rPr lang="fa-IR" sz="3100" b="1" dirty="0" smtClean="0">
                <a:ln>
                  <a:solidFill>
                    <a:srgbClr val="C00000"/>
                  </a:solidFill>
                </a:ln>
                <a:solidFill>
                  <a:srgbClr val="C00000"/>
                </a:solidFill>
                <a:cs typeface="2  Zar" pitchFamily="2" charset="-78"/>
                <a:hlinkClick r:id="rId7" tooltip="تولید مثل"/>
              </a:rPr>
              <a:t>تولید مثل</a:t>
            </a:r>
            <a:r>
              <a:rPr lang="fa-IR" sz="3100" dirty="0" smtClean="0">
                <a:ln>
                  <a:solidFill>
                    <a:srgbClr val="0070C0"/>
                  </a:solidFill>
                </a:ln>
                <a:solidFill>
                  <a:schemeClr val="tx1"/>
                </a:solidFill>
                <a:cs typeface="2  Zar" pitchFamily="2" charset="-78"/>
              </a:rPr>
              <a:t> انسان، تولید تومورهای غدد لنفاوی و صدمه به کبد است. </a:t>
            </a:r>
            <a:r>
              <a:rPr lang="fa-IR" sz="3100" dirty="0" smtClean="0">
                <a:ln>
                  <a:solidFill>
                    <a:srgbClr val="C00000"/>
                  </a:solidFill>
                </a:ln>
                <a:solidFill>
                  <a:schemeClr val="tx1"/>
                </a:solidFill>
                <a:cs typeface="2  Zar" pitchFamily="2" charset="-78"/>
              </a:rPr>
              <a:t>چندین موسسه از جمله انجمن تحقیقات سرطان دنیا، انجمن حفاظت محیط زیست آمریکا، اداره خدمات بهداشت آمریکا، بنزن را عامل سرطان خون و دارای درجه سرطان زایی یک معرفی کرده‌اند. دوره پنهانی سرطان خون به طور معمول ۵ تا ۱۵ سال بعد از اولین تماس روی می‌دهد.</a:t>
            </a:r>
            <a:endParaRPr lang="en-US" sz="3100" dirty="0">
              <a:ln>
                <a:solidFill>
                  <a:srgbClr val="C00000"/>
                </a:solidFill>
              </a:ln>
              <a:solidFill>
                <a:schemeClr val="tx1"/>
              </a:solidFill>
              <a:cs typeface="2  Zar" pitchFamily="2" charset="-78"/>
            </a:endParaRPr>
          </a:p>
        </p:txBody>
      </p:sp>
      <p:sp>
        <p:nvSpPr>
          <p:cNvPr id="4" name="Title 1"/>
          <p:cNvSpPr>
            <a:spLocks noGrp="1"/>
          </p:cNvSpPr>
          <p:nvPr>
            <p:ph type="title"/>
          </p:nvPr>
        </p:nvSpPr>
        <p:spPr>
          <a:xfrm>
            <a:off x="291548" y="172278"/>
            <a:ext cx="11277599" cy="874643"/>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بنزن </a:t>
            </a:r>
            <a:r>
              <a:rPr lang="en-US"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Benzene‏ </a:t>
            </a:r>
            <a:r>
              <a:rPr lang="fa-IR" sz="5400" dirty="0" smtClean="0">
                <a:solidFill>
                  <a:schemeClr val="tx1"/>
                </a:solidFill>
                <a:cs typeface="2  Zar" pitchFamily="2" charset="-78"/>
              </a:rPr>
              <a:t/>
            </a:r>
            <a:br>
              <a:rPr lang="fa-IR" sz="5400" dirty="0" smtClean="0">
                <a:solidFill>
                  <a:schemeClr val="tx1"/>
                </a:solidFill>
                <a:cs typeface="2  Zar" pitchFamily="2" charset="-78"/>
              </a:rPr>
            </a:b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1624085"/>
            <a:ext cx="11846255" cy="4722124"/>
          </a:xfrm>
        </p:spPr>
        <p:txBody>
          <a:bodyPr>
            <a:noAutofit/>
          </a:bodyPr>
          <a:lstStyle/>
          <a:p>
            <a:pPr algn="just"/>
            <a:r>
              <a:rPr lang="fa-IR" sz="4400" dirty="0" smtClean="0">
                <a:cs typeface="2  Zar" panose="00000400000000000000" pitchFamily="2" charset="-78"/>
              </a:rPr>
              <a:t>بتدریج شرایط حاکم بر کار دگرگون شد و افراد به اندیشه حفاظت از خود افتادند و </a:t>
            </a:r>
            <a:r>
              <a:rPr lang="fa-IR" sz="4400" dirty="0">
                <a:cs typeface="2  Zar" panose="00000400000000000000" pitchFamily="2" charset="-78"/>
              </a:rPr>
              <a:t>ح</a:t>
            </a:r>
            <a:r>
              <a:rPr lang="fa-IR" sz="4400" dirty="0" smtClean="0">
                <a:cs typeface="2  Zar" panose="00000400000000000000" pitchFamily="2" charset="-78"/>
              </a:rPr>
              <a:t>کومتها و کارفرمایان در صدد حفظ و تامین سلامت نیروی کار برآمدند.</a:t>
            </a:r>
          </a:p>
          <a:p>
            <a:pPr algn="just"/>
            <a:r>
              <a:rPr lang="fa-IR" sz="4400" dirty="0" smtClean="0">
                <a:cs typeface="2  Zar" panose="00000400000000000000" pitchFamily="2" charset="-78"/>
              </a:rPr>
              <a:t>با گسترش این رویه ؛  با همت و پیگیری دانشمندان علاقه </a:t>
            </a:r>
            <a:r>
              <a:rPr lang="fa-IR" sz="4400" dirty="0" err="1" smtClean="0">
                <a:cs typeface="2  Zar" panose="00000400000000000000" pitchFamily="2" charset="-78"/>
              </a:rPr>
              <a:t>مند</a:t>
            </a:r>
            <a:r>
              <a:rPr lang="fa-IR" sz="4400" dirty="0" smtClean="0">
                <a:cs typeface="2  Zar" panose="00000400000000000000" pitchFamily="2" charset="-78"/>
              </a:rPr>
              <a:t> به این عرصه ، کم </a:t>
            </a:r>
            <a:r>
              <a:rPr lang="fa-IR" sz="4400" dirty="0" err="1" smtClean="0">
                <a:cs typeface="2  Zar" panose="00000400000000000000" pitchFamily="2" charset="-78"/>
              </a:rPr>
              <a:t>کم</a:t>
            </a:r>
            <a:r>
              <a:rPr lang="fa-IR" sz="4400" dirty="0" smtClean="0">
                <a:cs typeface="2  Zar" panose="00000400000000000000" pitchFamily="2" charset="-78"/>
              </a:rPr>
              <a:t>  علم بهداشت حرفه ای پدید آمد.</a:t>
            </a:r>
            <a:endParaRPr lang="fa-IR" sz="4400" dirty="0">
              <a:cs typeface="2  Zar" panose="00000400000000000000" pitchFamily="2" charset="-78"/>
            </a:endParaRPr>
          </a:p>
        </p:txBody>
      </p:sp>
      <p:sp>
        <p:nvSpPr>
          <p:cNvPr id="5" name="Title 1"/>
          <p:cNvSpPr>
            <a:spLocks noGrp="1"/>
          </p:cNvSpPr>
          <p:nvPr>
            <p:ph type="title"/>
          </p:nvPr>
        </p:nvSpPr>
        <p:spPr>
          <a:xfrm>
            <a:off x="191070" y="104633"/>
            <a:ext cx="11696130" cy="1355678"/>
          </a:xfrm>
        </p:spPr>
        <p:style>
          <a:lnRef idx="3">
            <a:schemeClr val="lt1"/>
          </a:lnRef>
          <a:fillRef idx="1">
            <a:schemeClr val="accent3"/>
          </a:fillRef>
          <a:effectRef idx="1">
            <a:schemeClr val="accent3"/>
          </a:effectRef>
          <a:fontRef idx="minor">
            <a:schemeClr val="lt1"/>
          </a:fontRef>
        </p:style>
        <p:txBody>
          <a:bodyPr>
            <a:noAutofit/>
          </a:bodyPr>
          <a:lstStyle/>
          <a:p>
            <a:pPr algn="ctr"/>
            <a:r>
              <a:rPr lang="fa-IR" sz="72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سلامتی و شغل</a:t>
            </a:r>
          </a:p>
        </p:txBody>
      </p:sp>
    </p:spTree>
    <p:extLst>
      <p:ext uri="{BB962C8B-B14F-4D97-AF65-F5344CB8AC3E}">
        <p14:creationId xmlns:p14="http://schemas.microsoft.com/office/powerpoint/2010/main" val="18213592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31" y="139829"/>
            <a:ext cx="11424736" cy="962578"/>
          </a:xfrm>
        </p:spPr>
        <p:style>
          <a:lnRef idx="3">
            <a:schemeClr val="lt1"/>
          </a:lnRef>
          <a:fillRef idx="1">
            <a:schemeClr val="accent3"/>
          </a:fillRef>
          <a:effectRef idx="1">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سولفید کربن</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413238" y="1169377"/>
            <a:ext cx="11447585" cy="2998177"/>
          </a:xfrm>
        </p:spPr>
        <p:txBody>
          <a:bodyPr>
            <a:noAutofit/>
          </a:bodyPr>
          <a:lstStyle/>
          <a:p>
            <a:pPr algn="just"/>
            <a:r>
              <a:rPr lang="fa-IR" sz="2800" spc="-150" dirty="0" smtClean="0">
                <a:ln>
                  <a:solidFill>
                    <a:schemeClr val="tx2"/>
                  </a:solidFill>
                </a:ln>
                <a:cs typeface="2  Zar" pitchFamily="2" charset="-78"/>
              </a:rPr>
              <a:t>مایعی شفاف به رنگ زرد روشن می باشد که نمونه ناخالص طبیعی بوی نامطبوع داشته در حالیکه ماده خالص شیمیایی بویی شیرین مشابه کلروفرم دارد. این ماده مصارف صنعتی و کشاورزی متعددی داشته و به طور طبیعی در نتیجه فعالیت میکروب ها در محیط کم اکسیژن تولید می گردد. بالاترین غلظت دی سولفید کربن در هوا در نزدیکی مناطق صنعتی بویژه در پالایشگاه های گاز یافته می شود.  </a:t>
            </a:r>
          </a:p>
          <a:p>
            <a:pPr algn="just"/>
            <a:r>
              <a:rPr lang="fa-IR" sz="2800" spc="-150" dirty="0" smtClean="0">
                <a:ln>
                  <a:solidFill>
                    <a:srgbClr val="C00000"/>
                  </a:solidFill>
                </a:ln>
                <a:cs typeface="2  Zar" pitchFamily="2" charset="-78"/>
              </a:rPr>
              <a:t>مهم ترین مصارف صنعتی آن در ماده اوليه در تهيه الياف ابريشم مصنوعی، ؛ به عنوان حلال در لاستيك سازي و تهيه رنگ،محافظت از میوه های تازه از حشرات و قارچ ها در طول حمل و نقل، در چسب  بسته بندی مواد غذایی و سیلوها است و در ساخت نمك هاي آمونيوم و تتراكلريد كربن به عنوان يك حلال كاربرد دارد.</a:t>
            </a:r>
          </a:p>
        </p:txBody>
      </p:sp>
      <p:sp>
        <p:nvSpPr>
          <p:cNvPr id="4" name="Content Placeholder 2"/>
          <p:cNvSpPr txBox="1">
            <a:spLocks/>
          </p:cNvSpPr>
          <p:nvPr/>
        </p:nvSpPr>
        <p:spPr>
          <a:xfrm>
            <a:off x="2074929" y="4299437"/>
            <a:ext cx="9870394" cy="2470639"/>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a-IR" sz="2800" spc="-150" dirty="0" smtClean="0">
                <a:ln>
                  <a:solidFill>
                    <a:schemeClr val="tx1"/>
                  </a:solidFill>
                </a:ln>
                <a:cs typeface="2  Zar" pitchFamily="2" charset="-78"/>
              </a:rPr>
              <a:t>اختلال در جريان خون عروق كوچك چشم از نشانه هاي زودرس مسموميت با اين ماده شيميايي است.</a:t>
            </a:r>
          </a:p>
          <a:p>
            <a:pPr algn="just"/>
            <a:r>
              <a:rPr lang="fa-IR" sz="2800" spc="-150" dirty="0" smtClean="0">
                <a:ln>
                  <a:solidFill>
                    <a:srgbClr val="002060"/>
                  </a:solidFill>
                </a:ln>
                <a:cs typeface="2  Zar" pitchFamily="2" charset="-78"/>
              </a:rPr>
              <a:t>تخریب بافت های کبد و کلیه، تأثیر بر سیستم عصبی مرکزی و جانبی شامل تخریب اعصاب همراه با ضعف عضلانی و رعشه از دیگر بیماریهای ناشی از این ماده است.</a:t>
            </a:r>
          </a:p>
          <a:p>
            <a:pPr algn="just"/>
            <a:r>
              <a:rPr lang="fa-IR" sz="2800" spc="-150" dirty="0" smtClean="0">
                <a:ln>
                  <a:solidFill>
                    <a:schemeClr val="tx1"/>
                  </a:solidFill>
                </a:ln>
                <a:cs typeface="2  Zar" pitchFamily="2" charset="-78"/>
              </a:rPr>
              <a:t>مطالعات نشان داده كه خطرمرگ ناشي از بيماري هاي قلبی دركارگران در معرض دي سولفيد كربن 5 برابر افراد عادي است.</a:t>
            </a:r>
            <a:endParaRPr lang="en-US" sz="2800" spc="-150" dirty="0">
              <a:ln>
                <a:solidFill>
                  <a:schemeClr val="tx1"/>
                </a:solidFill>
              </a:ln>
              <a:cs typeface="2  Zar"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5765" y="4686389"/>
            <a:ext cx="2504448" cy="81505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0"/>
            <a:ext cx="11627892" cy="95534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هیدرو کربن های هالوژنه</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259306" y="955343"/>
            <a:ext cx="11627893" cy="5786651"/>
          </a:xfrm>
        </p:spPr>
        <p:txBody>
          <a:bodyPr>
            <a:noAutofit/>
          </a:bodyPr>
          <a:lstStyle/>
          <a:p>
            <a:pPr algn="just"/>
            <a:r>
              <a:rPr lang="fa-IR" sz="3200" spc="-150" dirty="0" smtClean="0">
                <a:ln>
                  <a:solidFill>
                    <a:schemeClr val="tx1"/>
                  </a:solidFill>
                </a:ln>
                <a:cs typeface="2  Zar" panose="00000400000000000000" pitchFamily="2" charset="-78"/>
              </a:rPr>
              <a:t>اغلب این ترکیبات ساخت دست انسان بوده و بطور طبیعی وجود ندارند و نیز براحتی توسط باکتریها قابل </a:t>
            </a:r>
            <a:r>
              <a:rPr lang="fa-IR" sz="3200" spc="-150" dirty="0">
                <a:ln>
                  <a:solidFill>
                    <a:schemeClr val="tx1"/>
                  </a:solidFill>
                </a:ln>
                <a:cs typeface="2  Zar" panose="00000400000000000000" pitchFamily="2" charset="-78"/>
              </a:rPr>
              <a:t>تجزیه نیستند. در رسوبات وبدن جانوران مجتمع </a:t>
            </a:r>
            <a:r>
              <a:rPr lang="fa-IR" sz="3200" spc="-150" dirty="0" smtClean="0">
                <a:ln>
                  <a:solidFill>
                    <a:schemeClr val="tx1"/>
                  </a:solidFill>
                </a:ln>
                <a:cs typeface="2  Zar" panose="00000400000000000000" pitchFamily="2" charset="-78"/>
              </a:rPr>
              <a:t>میشوند.درصد </a:t>
            </a:r>
            <a:r>
              <a:rPr lang="fa-IR" sz="3200" spc="-150" dirty="0">
                <a:ln>
                  <a:solidFill>
                    <a:schemeClr val="tx1"/>
                  </a:solidFill>
                </a:ln>
                <a:cs typeface="2  Zar" panose="00000400000000000000" pitchFamily="2" charset="-78"/>
              </a:rPr>
              <a:t>بزرگی از </a:t>
            </a:r>
            <a:r>
              <a:rPr lang="fa-IR" sz="3200" spc="-150" dirty="0" smtClean="0">
                <a:ln>
                  <a:solidFill>
                    <a:schemeClr val="tx1"/>
                  </a:solidFill>
                </a:ln>
                <a:cs typeface="2  Zar" panose="00000400000000000000" pitchFamily="2" charset="-78"/>
              </a:rPr>
              <a:t>آنها دارای </a:t>
            </a:r>
            <a:r>
              <a:rPr lang="fa-IR" sz="3200" spc="-150" dirty="0">
                <a:ln>
                  <a:solidFill>
                    <a:schemeClr val="tx1"/>
                  </a:solidFill>
                </a:ln>
                <a:cs typeface="2  Zar" panose="00000400000000000000" pitchFamily="2" charset="-78"/>
              </a:rPr>
              <a:t>کلر هستند وتحت عنوان هیدروکربنهای کلردارشناخته می شوند.</a:t>
            </a:r>
            <a:endParaRPr lang="en-US" sz="3200" spc="-150" dirty="0">
              <a:ln>
                <a:solidFill>
                  <a:schemeClr val="tx1"/>
                </a:solidFill>
              </a:ln>
              <a:cs typeface="2  Zar" panose="00000400000000000000" pitchFamily="2" charset="-78"/>
            </a:endParaRPr>
          </a:p>
          <a:p>
            <a:pPr algn="just"/>
            <a:r>
              <a:rPr lang="ar-SA" sz="3200" spc="-150" dirty="0" smtClean="0">
                <a:ln>
                  <a:solidFill>
                    <a:schemeClr val="tx1"/>
                  </a:solidFill>
                </a:ln>
                <a:cs typeface="2  Zar" panose="00000400000000000000" pitchFamily="2" charset="-78"/>
              </a:rPr>
              <a:t>تترا </a:t>
            </a:r>
            <a:r>
              <a:rPr lang="ar-SA" sz="3200" spc="-150" dirty="0">
                <a:ln>
                  <a:solidFill>
                    <a:schemeClr val="tx1"/>
                  </a:solidFill>
                </a:ln>
                <a:cs typeface="2  Zar" panose="00000400000000000000" pitchFamily="2" charset="-78"/>
              </a:rPr>
              <a:t>كلريد كربن ، تترا كلرو اتان و كلروفرم به عنوان مسموم كننده هاي كبدي شناخته شده </a:t>
            </a:r>
            <a:r>
              <a:rPr lang="ar-SA" sz="3200" spc="-150" dirty="0" smtClean="0">
                <a:ln>
                  <a:solidFill>
                    <a:schemeClr val="tx1"/>
                  </a:solidFill>
                </a:ln>
                <a:cs typeface="2  Zar" panose="00000400000000000000" pitchFamily="2" charset="-78"/>
              </a:rPr>
              <a:t>اند</a:t>
            </a:r>
            <a:r>
              <a:rPr lang="fa-IR" sz="3200" spc="-150" dirty="0">
                <a:ln>
                  <a:solidFill>
                    <a:schemeClr val="tx1"/>
                  </a:solidFill>
                </a:ln>
                <a:cs typeface="2  Zar" panose="00000400000000000000" pitchFamily="2" charset="-78"/>
              </a:rPr>
              <a:t> </a:t>
            </a:r>
            <a:r>
              <a:rPr lang="ar-SA" sz="3200" spc="-150" dirty="0" smtClean="0">
                <a:ln>
                  <a:solidFill>
                    <a:schemeClr val="tx1"/>
                  </a:solidFill>
                </a:ln>
                <a:cs typeface="2  Zar" panose="00000400000000000000" pitchFamily="2" charset="-78"/>
              </a:rPr>
              <a:t>. </a:t>
            </a:r>
            <a:endParaRPr lang="fa-IR" sz="3200" spc="-150" dirty="0" smtClean="0">
              <a:ln>
                <a:solidFill>
                  <a:schemeClr val="tx1"/>
                </a:solidFill>
              </a:ln>
              <a:cs typeface="2  Zar" panose="00000400000000000000" pitchFamily="2" charset="-78"/>
            </a:endParaRPr>
          </a:p>
          <a:p>
            <a:pPr algn="just"/>
            <a:r>
              <a:rPr lang="fa-IR" sz="3200" spc="-150" dirty="0" smtClean="0">
                <a:ln>
                  <a:solidFill>
                    <a:schemeClr val="tx1"/>
                  </a:solidFill>
                </a:ln>
                <a:cs typeface="2  Zar" panose="00000400000000000000" pitchFamily="2" charset="-78"/>
              </a:rPr>
              <a:t>سیروز کبدی</a:t>
            </a:r>
            <a:r>
              <a:rPr lang="ar-SA" sz="3200" spc="-150" dirty="0" smtClean="0">
                <a:ln>
                  <a:solidFill>
                    <a:schemeClr val="tx1"/>
                  </a:solidFill>
                </a:ln>
                <a:cs typeface="2  Zar" panose="00000400000000000000" pitchFamily="2" charset="-78"/>
              </a:rPr>
              <a:t>، </a:t>
            </a:r>
            <a:r>
              <a:rPr lang="ar-SA" sz="3200" spc="-150" dirty="0">
                <a:ln>
                  <a:solidFill>
                    <a:schemeClr val="tx1"/>
                  </a:solidFill>
                </a:ln>
                <a:cs typeface="2  Zar" panose="00000400000000000000" pitchFamily="2" charset="-78"/>
              </a:rPr>
              <a:t>در ميان كارگراني كه مواجهه طولاني مدت با تتراكلريد كربن داشته اند ، </a:t>
            </a:r>
            <a:r>
              <a:rPr lang="ar-SA" sz="3200" spc="-150" dirty="0" smtClean="0">
                <a:ln>
                  <a:solidFill>
                    <a:schemeClr val="tx1"/>
                  </a:solidFill>
                </a:ln>
                <a:cs typeface="2  Zar" panose="00000400000000000000" pitchFamily="2" charset="-78"/>
              </a:rPr>
              <a:t>دي</a:t>
            </a:r>
            <a:r>
              <a:rPr lang="fa-IR" sz="3200" spc="-150" dirty="0" smtClean="0">
                <a:ln>
                  <a:solidFill>
                    <a:schemeClr val="tx1"/>
                  </a:solidFill>
                </a:ln>
                <a:cs typeface="2  Zar" panose="00000400000000000000" pitchFamily="2" charset="-78"/>
              </a:rPr>
              <a:t>ده </a:t>
            </a:r>
            <a:r>
              <a:rPr lang="ar-SA" sz="3200" spc="-150" dirty="0" smtClean="0">
                <a:ln>
                  <a:solidFill>
                    <a:schemeClr val="tx1"/>
                  </a:solidFill>
                </a:ln>
                <a:cs typeface="2  Zar" panose="00000400000000000000" pitchFamily="2" charset="-78"/>
              </a:rPr>
              <a:t>شده </a:t>
            </a:r>
            <a:r>
              <a:rPr lang="ar-SA" sz="3200" spc="-150" dirty="0">
                <a:ln>
                  <a:solidFill>
                    <a:schemeClr val="tx1"/>
                  </a:solidFill>
                </a:ln>
                <a:cs typeface="2  Zar" panose="00000400000000000000" pitchFamily="2" charset="-78"/>
              </a:rPr>
              <a:t>است . استفاده از اين مواد چندين سده است كه منع شده </a:t>
            </a:r>
            <a:r>
              <a:rPr lang="ar-SA" sz="3200" spc="-150" dirty="0" smtClean="0">
                <a:ln>
                  <a:solidFill>
                    <a:schemeClr val="tx1"/>
                  </a:solidFill>
                </a:ln>
                <a:cs typeface="2  Zar" panose="00000400000000000000" pitchFamily="2" charset="-78"/>
              </a:rPr>
              <a:t>ا</a:t>
            </a:r>
            <a:r>
              <a:rPr lang="fa-IR" sz="3200" spc="-150" dirty="0" smtClean="0">
                <a:ln>
                  <a:solidFill>
                    <a:schemeClr val="tx1"/>
                  </a:solidFill>
                </a:ln>
                <a:cs typeface="2  Zar" panose="00000400000000000000" pitchFamily="2" charset="-78"/>
              </a:rPr>
              <a:t>ند</a:t>
            </a:r>
            <a:r>
              <a:rPr lang="ar-SA" sz="3200" spc="-150" dirty="0" smtClean="0">
                <a:ln>
                  <a:solidFill>
                    <a:schemeClr val="tx1"/>
                  </a:solidFill>
                </a:ln>
                <a:cs typeface="2  Zar" panose="00000400000000000000" pitchFamily="2" charset="-78"/>
              </a:rPr>
              <a:t>چون </a:t>
            </a:r>
            <a:r>
              <a:rPr lang="ar-SA" sz="3200" spc="-150" dirty="0">
                <a:ln>
                  <a:solidFill>
                    <a:schemeClr val="tx1"/>
                  </a:solidFill>
                </a:ln>
                <a:cs typeface="2  Zar" panose="00000400000000000000" pitchFamily="2" charset="-78"/>
              </a:rPr>
              <a:t>سميت كبدي </a:t>
            </a:r>
            <a:r>
              <a:rPr lang="ar-SA" sz="3200" spc="-150" dirty="0" smtClean="0">
                <a:ln>
                  <a:solidFill>
                    <a:schemeClr val="tx1"/>
                  </a:solidFill>
                </a:ln>
                <a:cs typeface="2  Zar" panose="00000400000000000000" pitchFamily="2" charset="-78"/>
              </a:rPr>
              <a:t>آن</a:t>
            </a:r>
            <a:r>
              <a:rPr lang="fa-IR" sz="3200" spc="-150" dirty="0" smtClean="0">
                <a:ln>
                  <a:solidFill>
                    <a:schemeClr val="tx1"/>
                  </a:solidFill>
                </a:ln>
                <a:cs typeface="2  Zar" panose="00000400000000000000" pitchFamily="2" charset="-78"/>
              </a:rPr>
              <a:t>ها </a:t>
            </a:r>
            <a:r>
              <a:rPr lang="ar-SA" sz="3200" spc="-150" dirty="0" smtClean="0">
                <a:ln>
                  <a:solidFill>
                    <a:schemeClr val="tx1"/>
                  </a:solidFill>
                </a:ln>
                <a:cs typeface="2  Zar" panose="00000400000000000000" pitchFamily="2" charset="-78"/>
              </a:rPr>
              <a:t> </a:t>
            </a:r>
            <a:r>
              <a:rPr lang="ar-SA" sz="3200" spc="-150" dirty="0">
                <a:ln>
                  <a:solidFill>
                    <a:schemeClr val="tx1"/>
                  </a:solidFill>
                </a:ln>
                <a:cs typeface="2  Zar" panose="00000400000000000000" pitchFamily="2" charset="-78"/>
              </a:rPr>
              <a:t>شناخته شده و به جاي </a:t>
            </a:r>
            <a:r>
              <a:rPr lang="ar-SA" sz="3200" spc="-150" dirty="0" smtClean="0">
                <a:ln>
                  <a:solidFill>
                    <a:schemeClr val="tx1"/>
                  </a:solidFill>
                </a:ln>
                <a:cs typeface="2  Zar" panose="00000400000000000000" pitchFamily="2" charset="-78"/>
              </a:rPr>
              <a:t>آن</a:t>
            </a:r>
            <a:r>
              <a:rPr lang="fa-IR" sz="3200" spc="-150" dirty="0" smtClean="0">
                <a:ln>
                  <a:solidFill>
                    <a:schemeClr val="tx1"/>
                  </a:solidFill>
                </a:ln>
                <a:cs typeface="2  Zar" panose="00000400000000000000" pitchFamily="2" charset="-78"/>
              </a:rPr>
              <a:t>ها </a:t>
            </a:r>
            <a:r>
              <a:rPr lang="ar-SA" sz="3200" spc="-150" dirty="0" smtClean="0">
                <a:ln>
                  <a:solidFill>
                    <a:schemeClr val="tx1"/>
                  </a:solidFill>
                </a:ln>
                <a:cs typeface="2  Zar" panose="00000400000000000000" pitchFamily="2" charset="-78"/>
              </a:rPr>
              <a:t> مواد</a:t>
            </a:r>
            <a:r>
              <a:rPr lang="fa-IR" sz="3200" spc="-150" dirty="0" smtClean="0">
                <a:ln>
                  <a:solidFill>
                    <a:schemeClr val="tx1"/>
                  </a:solidFill>
                </a:ln>
                <a:cs typeface="2  Zar" panose="00000400000000000000" pitchFamily="2" charset="-78"/>
              </a:rPr>
              <a:t>ی</a:t>
            </a:r>
            <a:r>
              <a:rPr lang="ar-SA" sz="3200" spc="-150" dirty="0" smtClean="0">
                <a:ln>
                  <a:solidFill>
                    <a:schemeClr val="tx1"/>
                  </a:solidFill>
                </a:ln>
                <a:cs typeface="2  Zar" panose="00000400000000000000" pitchFamily="2" charset="-78"/>
              </a:rPr>
              <a:t> با </a:t>
            </a:r>
            <a:r>
              <a:rPr lang="ar-SA" sz="3200" spc="-150" dirty="0">
                <a:ln>
                  <a:solidFill>
                    <a:schemeClr val="tx1"/>
                  </a:solidFill>
                </a:ln>
                <a:cs typeface="2  Zar" panose="00000400000000000000" pitchFamily="2" charset="-78"/>
              </a:rPr>
              <a:t>سميت كمتري جهت استفاده </a:t>
            </a:r>
            <a:r>
              <a:rPr lang="ar-SA" sz="3200" spc="-150" dirty="0" smtClean="0">
                <a:ln>
                  <a:solidFill>
                    <a:schemeClr val="tx1"/>
                  </a:solidFill>
                </a:ln>
                <a:cs typeface="2  Zar" panose="00000400000000000000" pitchFamily="2" charset="-78"/>
              </a:rPr>
              <a:t>موجود</a:t>
            </a:r>
            <a:r>
              <a:rPr lang="fa-IR" sz="3200" spc="-150" dirty="0" smtClean="0">
                <a:ln>
                  <a:solidFill>
                    <a:schemeClr val="tx1"/>
                  </a:solidFill>
                </a:ln>
                <a:cs typeface="2  Zar" panose="00000400000000000000" pitchFamily="2" charset="-78"/>
              </a:rPr>
              <a:t> هستند</a:t>
            </a:r>
            <a:r>
              <a:rPr lang="ar-SA" sz="3200" spc="-150" dirty="0" smtClean="0">
                <a:ln>
                  <a:solidFill>
                    <a:schemeClr val="tx1"/>
                  </a:solidFill>
                </a:ln>
                <a:cs typeface="2  Zar" panose="00000400000000000000" pitchFamily="2" charset="-78"/>
              </a:rPr>
              <a:t> </a:t>
            </a:r>
            <a:r>
              <a:rPr lang="ar-SA" sz="3200" dirty="0" smtClean="0">
                <a:ln>
                  <a:solidFill>
                    <a:schemeClr val="tx1"/>
                  </a:solidFill>
                </a:ln>
                <a:cs typeface="2  Zar" panose="00000400000000000000" pitchFamily="2" charset="-78"/>
              </a:rPr>
              <a:t>.</a:t>
            </a:r>
            <a:endParaRPr lang="fa-IR" sz="3200" dirty="0" smtClean="0">
              <a:ln>
                <a:solidFill>
                  <a:schemeClr val="tx1"/>
                </a:solidFill>
              </a:ln>
              <a:cs typeface="2  Zar" panose="00000400000000000000" pitchFamily="2" charset="-78"/>
            </a:endParaRPr>
          </a:p>
          <a:p>
            <a:pPr algn="just"/>
            <a:r>
              <a:rPr lang="ar-SA" sz="3200" spc="-150" dirty="0" smtClean="0">
                <a:ln>
                  <a:solidFill>
                    <a:schemeClr val="tx1"/>
                  </a:solidFill>
                </a:ln>
                <a:cs typeface="2  Zar" panose="00000400000000000000" pitchFamily="2" charset="-78"/>
              </a:rPr>
              <a:t>ساير </a:t>
            </a:r>
            <a:r>
              <a:rPr lang="ar-SA" sz="3200" spc="-150" dirty="0">
                <a:ln>
                  <a:solidFill>
                    <a:schemeClr val="tx1"/>
                  </a:solidFill>
                </a:ln>
                <a:cs typeface="2  Zar" panose="00000400000000000000" pitchFamily="2" charset="-78"/>
              </a:rPr>
              <a:t>حلال هاي هالوژن دار هيدروكربني ، مثل متيلن كلرايد ، تري كلرو اتيلن ، و 1،1،1ـ تري كلرو اتان </a:t>
            </a:r>
            <a:r>
              <a:rPr lang="ar-SA" sz="3200" spc="-150" dirty="0" smtClean="0">
                <a:ln>
                  <a:solidFill>
                    <a:schemeClr val="tx1"/>
                  </a:solidFill>
                </a:ln>
                <a:cs typeface="2  Zar" panose="00000400000000000000" pitchFamily="2" charset="-78"/>
              </a:rPr>
              <a:t>نسبت </a:t>
            </a:r>
            <a:r>
              <a:rPr lang="ar-SA" sz="3200" spc="-150" dirty="0">
                <a:ln>
                  <a:solidFill>
                    <a:schemeClr val="tx1"/>
                  </a:solidFill>
                </a:ln>
                <a:cs typeface="2  Zar" panose="00000400000000000000" pitchFamily="2" charset="-78"/>
              </a:rPr>
              <a:t>به تتراكلريد كربن و كلروفرم كمتر هپاتوتوكسيك </a:t>
            </a:r>
            <a:r>
              <a:rPr lang="ar-SA" sz="3200" spc="-150" dirty="0" smtClean="0">
                <a:ln>
                  <a:solidFill>
                    <a:schemeClr val="tx1"/>
                  </a:solidFill>
                </a:ln>
                <a:cs typeface="2  Zar" panose="00000400000000000000" pitchFamily="2" charset="-78"/>
              </a:rPr>
              <a:t>هستند</a:t>
            </a:r>
            <a:r>
              <a:rPr lang="fa-IR" sz="3200" dirty="0" smtClean="0">
                <a:ln>
                  <a:solidFill>
                    <a:schemeClr val="tx1"/>
                  </a:solidFill>
                </a:ln>
                <a:cs typeface="2  Zar" panose="00000400000000000000" pitchFamily="2" charset="-78"/>
              </a:rPr>
              <a:t>.</a:t>
            </a:r>
          </a:p>
          <a:p>
            <a:pPr algn="just"/>
            <a:r>
              <a:rPr lang="fa-IR" sz="3200" spc="-150" dirty="0" smtClean="0">
                <a:ln>
                  <a:solidFill>
                    <a:schemeClr val="tx1"/>
                  </a:solidFill>
                </a:ln>
                <a:cs typeface="2  Zar" panose="00000400000000000000" pitchFamily="2" charset="-78"/>
              </a:rPr>
              <a:t>حلال های هالوژنه کاربرد زیادی در صنایع دارند.پرکلرو اتیلن و تری کلرو اتیلن در صنایع به عنوان حلال یا چربی زدا مورد استفاده قرار می گیرند</a:t>
            </a:r>
            <a:r>
              <a:rPr lang="fa-IR" sz="3200" dirty="0" smtClean="0">
                <a:ln>
                  <a:solidFill>
                    <a:schemeClr val="tx1"/>
                  </a:solidFill>
                </a:ln>
                <a:cs typeface="2  Zar" panose="00000400000000000000" pitchFamily="2" charset="-78"/>
              </a:rPr>
              <a:t>.</a:t>
            </a:r>
            <a:endParaRPr lang="en-US" sz="3200" dirty="0">
              <a:ln>
                <a:solidFill>
                  <a:schemeClr val="tx1"/>
                </a:solidFill>
              </a:ln>
              <a:cs typeface="2  Zar" panose="00000400000000000000" pitchFamily="2" charset="-78"/>
            </a:endParaRPr>
          </a:p>
          <a:p>
            <a:pPr algn="just"/>
            <a:endParaRPr lang="en-US" sz="3200" dirty="0">
              <a:cs typeface="2  Zar" panose="00000400000000000000" pitchFamily="2" charset="-78"/>
            </a:endParaRPr>
          </a:p>
        </p:txBody>
      </p:sp>
    </p:spTree>
    <p:extLst>
      <p:ext uri="{BB962C8B-B14F-4D97-AF65-F5344CB8AC3E}">
        <p14:creationId xmlns:p14="http://schemas.microsoft.com/office/powerpoint/2010/main" val="2628603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01957" y="3780429"/>
            <a:ext cx="8507484" cy="2388357"/>
          </a:xfrm>
        </p:spPr>
        <p:txBody>
          <a:bodyPr>
            <a:noAutofit/>
          </a:bodyPr>
          <a:lstStyle/>
          <a:p>
            <a:pPr algn="just"/>
            <a:r>
              <a:rPr lang="fa-IR" sz="4400" dirty="0"/>
              <a:t> </a:t>
            </a:r>
            <a:r>
              <a:rPr lang="fa-IR" sz="3200" spc="-150" dirty="0">
                <a:ln>
                  <a:solidFill>
                    <a:schemeClr val="tx1"/>
                  </a:solidFill>
                </a:ln>
                <a:solidFill>
                  <a:schemeClr val="tx1">
                    <a:lumMod val="75000"/>
                    <a:lumOff val="25000"/>
                  </a:schemeClr>
                </a:solidFill>
                <a:latin typeface="+mn-lt"/>
                <a:ea typeface="+mn-ea"/>
                <a:cs typeface="2  Zar" panose="00000400000000000000" pitchFamily="2" charset="-78"/>
              </a:rPr>
              <a:t>آسیب کلیه‌ها، نقص شنوایی غیر قابل بازگشت و نیز آسیب دائمی عصبی و مغزی، بالا رفتن فشار خون، مشکلات  گوارشی و عوارض شکمی؛دردهای عصبی و عضلانی؛ خستگی مزمن، پیری زودرس، سردرد، افسردگی، پوکی استخوان زودرس، عصبانیت و پرخاشگری؛آسیب به سیستم خونساز بدن و آنمی،آسیب قلبی و عروقی؛ عوارض دهان و دندان؛و تشنج و کما از آسیب های ناشی از تماس های حاد و مزمن با سرب هستند.</a:t>
            </a:r>
          </a:p>
        </p:txBody>
      </p:sp>
      <p:sp>
        <p:nvSpPr>
          <p:cNvPr id="3" name="Content Placeholder 2"/>
          <p:cNvSpPr>
            <a:spLocks noGrp="1"/>
          </p:cNvSpPr>
          <p:nvPr>
            <p:ph idx="1"/>
          </p:nvPr>
        </p:nvSpPr>
        <p:spPr>
          <a:xfrm>
            <a:off x="196756" y="939706"/>
            <a:ext cx="11768919" cy="2620370"/>
          </a:xfrm>
        </p:spPr>
        <p:txBody>
          <a:bodyPr>
            <a:noAutofit/>
          </a:bodyPr>
          <a:lstStyle/>
          <a:p>
            <a:pPr algn="just"/>
            <a:r>
              <a:rPr lang="fa-IR" sz="3300" spc="-150" dirty="0">
                <a:ln>
                  <a:solidFill>
                    <a:schemeClr val="tx1"/>
                  </a:solidFill>
                </a:ln>
                <a:cs typeface="2  Zar" panose="00000400000000000000" pitchFamily="2" charset="-78"/>
              </a:rPr>
              <a:t>سرب فلزی است براق، انعطاف پذیر، بسیار نرم، شدیداً چکش خوار و به رنگ سفید مایل به آبی که از خاصیت هدایت الکتریکی پایینی برخوردار می‌باشد. این فلز  به شدت در برابر پوسیدگی مقاومت می‌کند .</a:t>
            </a:r>
          </a:p>
          <a:p>
            <a:pPr algn="just"/>
            <a:r>
              <a:rPr lang="fa-IR" sz="3200" spc="-150" dirty="0">
                <a:ln>
                  <a:solidFill>
                    <a:srgbClr val="002060"/>
                  </a:solidFill>
                </a:ln>
                <a:cs typeface="2  Zar" panose="00000400000000000000" pitchFamily="2" charset="-78"/>
              </a:rPr>
              <a:t>این فلز  پس از آهن، آلومینیم، مس و روی بیشترین کاربرد را دارد. در باطری اتومبیل، در اجزای الکترونیکی، روکش کابل، مهمات، سرامیک، شیشه‌های سرب دار؛لوله‌های سربی ؛در رنگها؛آلیاژها، مواد پر کننده دندان؛به‌عنوان تترا اتیل و تترا متیل سرب در سوخت برای افزایش اکتان و درساخت لوازم آرایش مانند رژ لب بکار می رود.</a:t>
            </a:r>
          </a:p>
          <a:p>
            <a:pPr algn="just"/>
            <a:endParaRPr lang="fa-IR" sz="2800" dirty="0">
              <a:cs typeface="2  Zar" panose="00000400000000000000" pitchFamily="2" charset="-78"/>
            </a:endParaRPr>
          </a:p>
        </p:txBody>
      </p:sp>
      <p:sp>
        <p:nvSpPr>
          <p:cNvPr id="4" name="Title 1"/>
          <p:cNvSpPr txBox="1">
            <a:spLocks/>
          </p:cNvSpPr>
          <p:nvPr/>
        </p:nvSpPr>
        <p:spPr>
          <a:xfrm>
            <a:off x="786516" y="3355075"/>
            <a:ext cx="11122925" cy="891653"/>
          </a:xfrm>
          <a:prstGeom prst="rect">
            <a:avLst/>
          </a:prstGeom>
        </p:spPr>
        <p:txBody>
          <a:bodyPr vert="horz" lIns="91440" tIns="45720" rIns="91440" bIns="45720" rtlCol="0" anchor="t">
            <a:normAutofit fontScale="97500" lnSpcReduction="10000"/>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5" name="Title 1"/>
          <p:cNvSpPr txBox="1">
            <a:spLocks/>
          </p:cNvSpPr>
          <p:nvPr/>
        </p:nvSpPr>
        <p:spPr>
          <a:xfrm>
            <a:off x="300251" y="1"/>
            <a:ext cx="11507338" cy="99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97500"/>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سرب </a:t>
            </a:r>
            <a:r>
              <a:rPr lang="en-US"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lead</a:t>
            </a:r>
            <a:endPar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44203"/>
            <a:ext cx="3345723" cy="2864323"/>
          </a:xfrm>
          <a:prstGeom prst="rect">
            <a:avLst/>
          </a:prstGeom>
        </p:spPr>
      </p:pic>
    </p:spTree>
    <p:extLst>
      <p:ext uri="{BB962C8B-B14F-4D97-AF65-F5344CB8AC3E}">
        <p14:creationId xmlns:p14="http://schemas.microsoft.com/office/powerpoint/2010/main" val="994862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1097280"/>
            <a:ext cx="11730445" cy="1894114"/>
          </a:xfrm>
        </p:spPr>
        <p:txBody>
          <a:bodyPr>
            <a:noAutofit/>
          </a:bodyPr>
          <a:lstStyle/>
          <a:p>
            <a:pPr>
              <a:buNone/>
            </a:pPr>
            <a:r>
              <a:rPr lang="fa-IR" sz="4400" spc="-150" dirty="0" smtClean="0">
                <a:solidFill>
                  <a:schemeClr val="tx1"/>
                </a:solidFill>
                <a:cs typeface="2  Davat" pitchFamily="2" charset="-78"/>
              </a:rPr>
              <a:t>جيوه فلزي بي بو، با رنگ نقره‌ای سفید و براق، رساناي الكتريسيته، نارساناي</a:t>
            </a:r>
            <a:r>
              <a:rPr lang="en-US" sz="4400" spc="-150" dirty="0" smtClean="0">
                <a:solidFill>
                  <a:schemeClr val="tx1"/>
                </a:solidFill>
                <a:cs typeface="2  Davat" pitchFamily="2" charset="-78"/>
              </a:rPr>
              <a:t> </a:t>
            </a:r>
            <a:r>
              <a:rPr lang="fa-IR" sz="4400" spc="-150" dirty="0" smtClean="0">
                <a:solidFill>
                  <a:schemeClr val="tx1"/>
                </a:solidFill>
                <a:cs typeface="2  Davat" pitchFamily="2" charset="-78"/>
              </a:rPr>
              <a:t>گرما و با سنگینی دو برابر آهن است كه در طبيعت در فازهاى جامد، مايع و گاز وجود</a:t>
            </a:r>
            <a:r>
              <a:rPr lang="en-US" sz="4400" spc="-150" dirty="0" smtClean="0">
                <a:solidFill>
                  <a:schemeClr val="tx1"/>
                </a:solidFill>
                <a:cs typeface="2  Davat" pitchFamily="2" charset="-78"/>
              </a:rPr>
              <a:t> </a:t>
            </a:r>
            <a:r>
              <a:rPr lang="fa-IR" sz="4400" spc="-150" dirty="0" smtClean="0">
                <a:solidFill>
                  <a:schemeClr val="tx1"/>
                </a:solidFill>
                <a:cs typeface="2  Davat" pitchFamily="2" charset="-78"/>
              </a:rPr>
              <a:t>داشته</a:t>
            </a:r>
            <a:r>
              <a:rPr lang="en-US" sz="4400" spc="-150" dirty="0" smtClean="0">
                <a:solidFill>
                  <a:schemeClr val="tx1"/>
                </a:solidFill>
                <a:cs typeface="2  Davat" pitchFamily="2" charset="-78"/>
              </a:rPr>
              <a:t> </a:t>
            </a:r>
            <a:r>
              <a:rPr lang="fa-IR" sz="4400" spc="-150" dirty="0" smtClean="0">
                <a:solidFill>
                  <a:schemeClr val="tx1"/>
                </a:solidFill>
                <a:cs typeface="2  Davat" pitchFamily="2" charset="-78"/>
              </a:rPr>
              <a:t>،</a:t>
            </a:r>
            <a:r>
              <a:rPr lang="en-US" sz="4400" spc="-150" dirty="0" smtClean="0">
                <a:solidFill>
                  <a:schemeClr val="tx1"/>
                </a:solidFill>
                <a:cs typeface="2  Davat" pitchFamily="2" charset="-78"/>
              </a:rPr>
              <a:t> </a:t>
            </a:r>
            <a:r>
              <a:rPr lang="fa-IR" sz="4400" spc="-150" dirty="0" smtClean="0">
                <a:solidFill>
                  <a:schemeClr val="tx1"/>
                </a:solidFill>
                <a:cs typeface="2  Davat" pitchFamily="2" charset="-78"/>
              </a:rPr>
              <a:t>و در دماى معمولى اتاق به صورت مايع است</a:t>
            </a:r>
            <a:r>
              <a:rPr lang="en-US" sz="4400" spc="-150" dirty="0" smtClean="0">
                <a:solidFill>
                  <a:schemeClr val="tx1"/>
                </a:solidFill>
                <a:cs typeface="2  Davat" pitchFamily="2" charset="-78"/>
              </a:rPr>
              <a:t>.</a:t>
            </a:r>
          </a:p>
        </p:txBody>
      </p:sp>
      <p:sp>
        <p:nvSpPr>
          <p:cNvPr id="6" name="Title 1"/>
          <p:cNvSpPr txBox="1">
            <a:spLocks noGrp="1"/>
          </p:cNvSpPr>
          <p:nvPr>
            <p:ph type="title"/>
          </p:nvPr>
        </p:nvSpPr>
        <p:spPr>
          <a:xfrm>
            <a:off x="235131" y="169815"/>
            <a:ext cx="11578045" cy="10450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90000"/>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73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جیوه</a:t>
            </a:r>
            <a:r>
              <a:rPr lang="fa-IR" sz="67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t>
            </a:r>
            <a:r>
              <a:rPr lang="en-US" sz="73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Mercury</a:t>
            </a:r>
            <a:r>
              <a:rPr lang="en-US"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t>
            </a:r>
            <a:endPar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7" name="Rectangle 6"/>
          <p:cNvSpPr/>
          <p:nvPr/>
        </p:nvSpPr>
        <p:spPr>
          <a:xfrm>
            <a:off x="3448594" y="3194597"/>
            <a:ext cx="8334103" cy="3477875"/>
          </a:xfrm>
          <a:prstGeom prst="rect">
            <a:avLst/>
          </a:prstGeom>
        </p:spPr>
        <p:txBody>
          <a:bodyPr wrap="square">
            <a:spAutoFit/>
          </a:bodyPr>
          <a:lstStyle/>
          <a:p>
            <a:pPr algn="just"/>
            <a:r>
              <a:rPr lang="fa-IR" sz="4400" spc="-150" dirty="0" smtClean="0">
                <a:cs typeface="2  Davat" pitchFamily="2" charset="-78"/>
              </a:rPr>
              <a:t>نام یونانی جيوه هيدراژيروم </a:t>
            </a:r>
            <a:r>
              <a:rPr lang="en-US" sz="4400" spc="-150" dirty="0" smtClean="0">
                <a:cs typeface="2  Davat" pitchFamily="2" charset="-78"/>
              </a:rPr>
              <a:t>Hydrargyrum</a:t>
            </a:r>
            <a:r>
              <a:rPr lang="fa-IR" sz="4400" spc="-150" dirty="0" smtClean="0">
                <a:cs typeface="2  Davat" pitchFamily="2" charset="-78"/>
              </a:rPr>
              <a:t>به معنی نقره آبگون است، و ساخت لوازم و دستگاه هاي اندازه گيري، مصارف دارويي، لامپهای جیوه ای ، دماسنج ها ، انواع آفت كش ها، تهيه ملغمه، توليد سود سوزآور و كلر و كلينيك هاي دندان پزشكي  و....كاربرد دارد</a:t>
            </a:r>
            <a:r>
              <a:rPr lang="fa-IR" sz="4400" spc="-150" dirty="0" smtClean="0"/>
              <a:t>. </a:t>
            </a:r>
            <a:endParaRPr lang="en-US" sz="4400" spc="-150" dirty="0" smtClean="0">
              <a:cs typeface="2  Davat" pitchFamily="2" charset="-78"/>
            </a:endParaRPr>
          </a:p>
        </p:txBody>
      </p:sp>
      <p:pic>
        <p:nvPicPr>
          <p:cNvPr id="9" name="Picture 8" descr="C:\Documents and Settings\aligol\Desktop\Pouring_liquid_mercury_bionerd.jpg"/>
          <p:cNvPicPr/>
          <p:nvPr/>
        </p:nvPicPr>
        <p:blipFill>
          <a:blip r:embed="rId2" cstate="print"/>
          <a:srcRect/>
          <a:stretch>
            <a:fillRect/>
          </a:stretch>
        </p:blipFill>
        <p:spPr bwMode="auto">
          <a:xfrm>
            <a:off x="182880" y="2843620"/>
            <a:ext cx="3109913" cy="3857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mg1_634409734598.jpg"/>
          <p:cNvPicPr>
            <a:picLocks noChangeAspect="1"/>
          </p:cNvPicPr>
          <p:nvPr/>
        </p:nvPicPr>
        <p:blipFill>
          <a:blip r:embed="rId2" cstate="print"/>
          <a:stretch>
            <a:fillRect/>
          </a:stretch>
        </p:blipFill>
        <p:spPr>
          <a:xfrm>
            <a:off x="0" y="4535424"/>
            <a:ext cx="1600200" cy="2322576"/>
          </a:xfrm>
          <a:prstGeom prst="rect">
            <a:avLst/>
          </a:prstGeom>
        </p:spPr>
      </p:pic>
      <p:sp>
        <p:nvSpPr>
          <p:cNvPr id="3" name="Content Placeholder 2"/>
          <p:cNvSpPr>
            <a:spLocks noGrp="1"/>
          </p:cNvSpPr>
          <p:nvPr>
            <p:ph idx="1"/>
          </p:nvPr>
        </p:nvSpPr>
        <p:spPr>
          <a:xfrm>
            <a:off x="169817" y="1311502"/>
            <a:ext cx="11756573" cy="3978955"/>
          </a:xfrm>
        </p:spPr>
        <p:txBody>
          <a:bodyPr>
            <a:noAutofit/>
          </a:bodyPr>
          <a:lstStyle/>
          <a:p>
            <a:r>
              <a:rPr lang="fa-IR" sz="4400" spc="-150" dirty="0" smtClean="0">
                <a:ln>
                  <a:solidFill>
                    <a:schemeClr val="accent5"/>
                  </a:solidFill>
                </a:ln>
                <a:solidFill>
                  <a:schemeClr val="tx1"/>
                </a:solidFill>
                <a:cs typeface="2  Davat" pitchFamily="2" charset="-78"/>
              </a:rPr>
              <a:t>جیوه به دو شکل كلي وجود دارد: جیوه غيرآلي(عنصری، معدنی) و آلی.</a:t>
            </a:r>
            <a:endParaRPr lang="en-US" sz="4400" spc="-150" dirty="0" smtClean="0">
              <a:ln>
                <a:solidFill>
                  <a:schemeClr val="accent5"/>
                </a:solidFill>
              </a:ln>
              <a:solidFill>
                <a:schemeClr val="tx1"/>
              </a:solidFill>
              <a:cs typeface="2  Davat" pitchFamily="2" charset="-78"/>
            </a:endParaRPr>
          </a:p>
          <a:p>
            <a:r>
              <a:rPr lang="fa-IR" sz="4000" spc="-150" dirty="0" smtClean="0">
                <a:ln>
                  <a:solidFill>
                    <a:schemeClr val="accent5"/>
                  </a:solidFill>
                </a:ln>
                <a:cs typeface="2  Davat" pitchFamily="2" charset="-78"/>
              </a:rPr>
              <a:t> </a:t>
            </a:r>
            <a:r>
              <a:rPr lang="fa-IR" sz="4000" spc="-150" dirty="0" smtClean="0">
                <a:ln>
                  <a:solidFill>
                    <a:schemeClr val="accent5"/>
                  </a:solidFill>
                </a:ln>
                <a:solidFill>
                  <a:schemeClr val="tx1"/>
                </a:solidFill>
                <a:cs typeface="2  Davat" pitchFamily="2" charset="-78"/>
              </a:rPr>
              <a:t>مهم ترین شکل جیوه، جیوۀ غيرآلي است که از طریق فرایندهای طبیعی و به شکل بخار در هوا آزاد می شود. بخارات جیوۀ عنصری سمی و تقریباً بدون بو هستند.</a:t>
            </a:r>
          </a:p>
          <a:p>
            <a:r>
              <a:rPr lang="fa-IR" sz="4000" spc="-150" dirty="0" smtClean="0">
                <a:ln>
                  <a:solidFill>
                    <a:schemeClr val="tx1"/>
                  </a:solidFill>
                </a:ln>
                <a:solidFill>
                  <a:schemeClr val="tx1"/>
                </a:solidFill>
                <a:cs typeface="2  Davat" pitchFamily="2" charset="-78"/>
              </a:rPr>
              <a:t>تماس افراد جامعه با جیوۀ غيرآلي از طریق مصرف ماهی و محصولات دریایی، لامپ های جیوه ای و آمالگام دندان، و در محیط های شغلی عمدتاً از طریق تنفس بخارات و فیوم های جیوه در معادن و كارخانجات و استفاده از دماسنج ها و فشارسنج هاي جيوه اي است. </a:t>
            </a:r>
          </a:p>
        </p:txBody>
      </p:sp>
      <p:sp>
        <p:nvSpPr>
          <p:cNvPr id="4" name="Title 1"/>
          <p:cNvSpPr txBox="1">
            <a:spLocks noGrp="1"/>
          </p:cNvSpPr>
          <p:nvPr>
            <p:ph type="title"/>
          </p:nvPr>
        </p:nvSpPr>
        <p:spPr>
          <a:xfrm>
            <a:off x="195942" y="182880"/>
            <a:ext cx="11756571" cy="1084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90000"/>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73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جیوه</a:t>
            </a:r>
            <a:r>
              <a:rPr lang="fa-IR" sz="67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t>
            </a:r>
            <a:r>
              <a:rPr lang="en-US" sz="73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Mercury</a:t>
            </a:r>
            <a:r>
              <a:rPr lang="en-US"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t>
            </a:r>
            <a:endPar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6" name="Title 1"/>
          <p:cNvSpPr txBox="1">
            <a:spLocks/>
          </p:cNvSpPr>
          <p:nvPr/>
        </p:nvSpPr>
        <p:spPr>
          <a:xfrm>
            <a:off x="1175657" y="5220789"/>
            <a:ext cx="10293534" cy="1320800"/>
          </a:xfrm>
          <a:prstGeom prst="rect">
            <a:avLst/>
          </a:prstGeom>
        </p:spPr>
        <p:txBody>
          <a:bodyPr vert="horz" lIns="91440" tIns="45720" rIns="91440" bIns="45720" rtlCol="0" anchor="t">
            <a:noAutofit/>
          </a:bodyPr>
          <a:lstStyle/>
          <a:p>
            <a:pPr marL="0" marR="0" lvl="0" indent="0" defTabSz="4572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150" normalizeH="0" baseline="0" noProof="0" dirty="0" smtClean="0">
                <a:ln>
                  <a:solidFill>
                    <a:schemeClr val="accent5"/>
                  </a:solidFill>
                </a:ln>
                <a:solidFill>
                  <a:schemeClr val="tx1"/>
                </a:solidFill>
                <a:effectLst/>
                <a:uLnTx/>
                <a:uFillTx/>
                <a:latin typeface="+mj-lt"/>
                <a:ea typeface="+mj-ea"/>
                <a:cs typeface="2  Davat" pitchFamily="2" charset="-78"/>
              </a:rPr>
              <a:t>بيماري مشهور ميناماتا در ژاپن در اثر  تركيبات جيوه آلي به وجود آمد. </a:t>
            </a:r>
            <a:r>
              <a:rPr kumimoji="0" lang="en-US" sz="4400" b="0" i="0" u="none" strike="noStrike" kern="1200" cap="none" spc="-150" normalizeH="0" baseline="0" noProof="0" dirty="0" smtClean="0">
                <a:ln>
                  <a:solidFill>
                    <a:schemeClr val="accent5"/>
                  </a:solidFill>
                </a:ln>
                <a:solidFill>
                  <a:schemeClr val="tx1"/>
                </a:solidFill>
                <a:effectLst/>
                <a:uLnTx/>
                <a:uFillTx/>
                <a:latin typeface="+mj-lt"/>
                <a:ea typeface="+mj-ea"/>
                <a:cs typeface="2  Davat" pitchFamily="2" charset="-78"/>
              </a:rPr>
              <a:t/>
            </a:r>
            <a:br>
              <a:rPr kumimoji="0" lang="en-US" sz="4400" b="0" i="0" u="none" strike="noStrike" kern="1200" cap="none" spc="-150" normalizeH="0" baseline="0" noProof="0" dirty="0" smtClean="0">
                <a:ln>
                  <a:solidFill>
                    <a:schemeClr val="accent5"/>
                  </a:solidFill>
                </a:ln>
                <a:solidFill>
                  <a:schemeClr val="tx1"/>
                </a:solidFill>
                <a:effectLst/>
                <a:uLnTx/>
                <a:uFillTx/>
                <a:latin typeface="+mj-lt"/>
                <a:ea typeface="+mj-ea"/>
                <a:cs typeface="2  Davat" pitchFamily="2" charset="-78"/>
              </a:rPr>
            </a:br>
            <a:r>
              <a:rPr kumimoji="0" lang="fa-IR" sz="4400" b="0" i="0" u="none" strike="noStrike" kern="1200" cap="none" spc="-150" normalizeH="0" baseline="0" noProof="0" dirty="0" smtClean="0">
                <a:ln>
                  <a:solidFill>
                    <a:schemeClr val="accent5"/>
                  </a:solidFill>
                </a:ln>
                <a:solidFill>
                  <a:schemeClr val="tx1"/>
                </a:solidFill>
                <a:effectLst/>
                <a:uLnTx/>
                <a:uFillTx/>
                <a:latin typeface="+mj-lt"/>
                <a:ea typeface="+mj-ea"/>
                <a:cs typeface="2  Davat" pitchFamily="2" charset="-78"/>
              </a:rPr>
              <a:t>در حالت هم وزن جيوه آلي ده برابر جيوه آلي سمّي است</a:t>
            </a:r>
            <a:r>
              <a:rPr kumimoji="0" lang="en-US" sz="4000" b="0" i="0" u="none" strike="noStrike" kern="1200" cap="none" spc="-150" normalizeH="0" baseline="0" noProof="0" dirty="0" smtClean="0">
                <a:ln>
                  <a:solidFill>
                    <a:schemeClr val="accent5"/>
                  </a:solidFill>
                </a:ln>
                <a:solidFill>
                  <a:schemeClr val="tx1"/>
                </a:solidFill>
                <a:effectLst/>
                <a:uLnTx/>
                <a:uFillTx/>
                <a:latin typeface="+mj-lt"/>
                <a:ea typeface="+mj-ea"/>
                <a:cs typeface="2  Davat" pitchFamily="2" charset="-78"/>
              </a:rPr>
              <a:t>.</a:t>
            </a:r>
            <a:r>
              <a:rPr kumimoji="0" lang="en-US" sz="4000" b="0" i="0" u="none" strike="noStrike" kern="1200" cap="none" spc="-150" normalizeH="0" baseline="0" noProof="0" dirty="0" smtClean="0">
                <a:ln>
                  <a:noFill/>
                </a:ln>
                <a:solidFill>
                  <a:schemeClr val="tx1"/>
                </a:solidFill>
                <a:effectLst/>
                <a:uLnTx/>
                <a:uFillTx/>
                <a:latin typeface="+mj-lt"/>
                <a:ea typeface="+mj-ea"/>
                <a:cs typeface="2  Davat" pitchFamily="2" charset="-78"/>
              </a:rPr>
              <a:t/>
            </a:r>
            <a:br>
              <a:rPr kumimoji="0" lang="en-US" sz="4000" b="0" i="0" u="none" strike="noStrike" kern="1200" cap="none" spc="-150" normalizeH="0" baseline="0" noProof="0" dirty="0" smtClean="0">
                <a:ln>
                  <a:noFill/>
                </a:ln>
                <a:solidFill>
                  <a:schemeClr val="tx1"/>
                </a:solidFill>
                <a:effectLst/>
                <a:uLnTx/>
                <a:uFillTx/>
                <a:latin typeface="+mj-lt"/>
                <a:ea typeface="+mj-ea"/>
                <a:cs typeface="2  Davat" pitchFamily="2" charset="-78"/>
              </a:rPr>
            </a:b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42" y="402153"/>
            <a:ext cx="10839921" cy="1030861"/>
          </a:xfrm>
          <a:ln/>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54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سایر مواد معلق غیر از سموم سیستمیک</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596348" y="1597336"/>
            <a:ext cx="11290849" cy="4034838"/>
          </a:xfrm>
        </p:spPr>
        <p:txBody>
          <a:bodyPr>
            <a:noAutofit/>
          </a:bodyPr>
          <a:lstStyle/>
          <a:p>
            <a:r>
              <a:rPr lang="fa-IR" sz="4400" dirty="0" smtClean="0">
                <a:ln>
                  <a:solidFill>
                    <a:schemeClr val="tx1"/>
                  </a:solidFill>
                </a:ln>
                <a:cs typeface="2  Zar" pitchFamily="2" charset="-78"/>
              </a:rPr>
              <a:t>گردوغبار های فیبروز دهنده شش مانند سیلیس و آزبست</a:t>
            </a:r>
          </a:p>
          <a:p>
            <a:r>
              <a:rPr lang="fa-IR" sz="4400" dirty="0" smtClean="0">
                <a:ln>
                  <a:solidFill>
                    <a:schemeClr val="tx1"/>
                  </a:solidFill>
                </a:ln>
                <a:cs typeface="2  Zar" pitchFamily="2" charset="-78"/>
              </a:rPr>
              <a:t>گردوغبار های بی اثر مانند گچ و سیمان</a:t>
            </a:r>
          </a:p>
          <a:p>
            <a:pPr algn="just"/>
            <a:r>
              <a:rPr lang="fa-IR" sz="4400" dirty="0" smtClean="0">
                <a:ln>
                  <a:solidFill>
                    <a:schemeClr val="tx1"/>
                  </a:solidFill>
                </a:ln>
                <a:cs typeface="2  Zar" pitchFamily="2" charset="-78"/>
              </a:rPr>
              <a:t>گردوغبارهای آلی‌که ایجاد حساسیت می</a:t>
            </a:r>
            <a:r>
              <a:rPr lang="en-US" sz="4400" dirty="0" smtClean="0">
                <a:ln>
                  <a:solidFill>
                    <a:schemeClr val="tx1"/>
                  </a:solidFill>
                </a:ln>
                <a:cs typeface="2  Zar" pitchFamily="2" charset="-78"/>
              </a:rPr>
              <a:t> </a:t>
            </a:r>
            <a:r>
              <a:rPr lang="fa-IR" sz="4400" dirty="0" smtClean="0">
                <a:ln>
                  <a:solidFill>
                    <a:schemeClr val="tx1"/>
                  </a:solidFill>
                </a:ln>
                <a:cs typeface="2  Zar" pitchFamily="2" charset="-78"/>
              </a:rPr>
              <a:t>کنند مانند گرده</a:t>
            </a:r>
            <a:r>
              <a:rPr lang="en-US" sz="4400" dirty="0" smtClean="0">
                <a:ln>
                  <a:solidFill>
                    <a:schemeClr val="tx1"/>
                  </a:solidFill>
                </a:ln>
                <a:cs typeface="2  Zar" pitchFamily="2" charset="-78"/>
              </a:rPr>
              <a:t> </a:t>
            </a:r>
            <a:r>
              <a:rPr lang="fa-IR" sz="4400" dirty="0" smtClean="0">
                <a:ln>
                  <a:solidFill>
                    <a:schemeClr val="tx1"/>
                  </a:solidFill>
                </a:ln>
                <a:cs typeface="2  Zar" pitchFamily="2" charset="-78"/>
              </a:rPr>
              <a:t>گیاهان</a:t>
            </a:r>
            <a:r>
              <a:rPr lang="en-US" sz="4400" dirty="0" smtClean="0">
                <a:ln>
                  <a:solidFill>
                    <a:schemeClr val="tx1"/>
                  </a:solidFill>
                </a:ln>
                <a:cs typeface="2  Zar" pitchFamily="2" charset="-78"/>
              </a:rPr>
              <a:t> </a:t>
            </a:r>
            <a:r>
              <a:rPr lang="fa-IR" sz="4400" dirty="0" smtClean="0">
                <a:ln>
                  <a:solidFill>
                    <a:schemeClr val="tx1"/>
                  </a:solidFill>
                </a:ln>
                <a:cs typeface="2  Zar" pitchFamily="2" charset="-78"/>
              </a:rPr>
              <a:t>گردوغباریونجه و نیشکر .</a:t>
            </a:r>
            <a:r>
              <a:rPr lang="fa-IR" sz="4400" spc="-150" dirty="0" smtClean="0">
                <a:ln>
                  <a:solidFill>
                    <a:schemeClr val="tx1"/>
                  </a:solidFill>
                </a:ln>
                <a:cs typeface="2  Zar" pitchFamily="2" charset="-78"/>
              </a:rPr>
              <a:t>گردوغبار</a:t>
            </a:r>
            <a:r>
              <a:rPr lang="fa-IR" sz="4400" dirty="0" smtClean="0">
                <a:ln>
                  <a:solidFill>
                    <a:schemeClr val="tx1"/>
                  </a:solidFill>
                </a:ln>
                <a:cs typeface="2  Zar" pitchFamily="2" charset="-78"/>
              </a:rPr>
              <a:t> گندم درسیلوها و ...</a:t>
            </a:r>
          </a:p>
          <a:p>
            <a:r>
              <a:rPr lang="fa-IR" sz="4400" dirty="0" smtClean="0">
                <a:ln>
                  <a:solidFill>
                    <a:schemeClr val="tx1"/>
                  </a:solidFill>
                </a:ln>
                <a:cs typeface="2  Zar" pitchFamily="2" charset="-78"/>
              </a:rPr>
              <a:t>باکتریها و سایر </a:t>
            </a:r>
            <a:r>
              <a:rPr lang="fa-IR" sz="4800" dirty="0" smtClean="0">
                <a:ln>
                  <a:solidFill>
                    <a:schemeClr val="tx1"/>
                  </a:solidFill>
                </a:ln>
                <a:cs typeface="2  Zar" pitchFamily="2" charset="-78"/>
              </a:rPr>
              <a:t>مواد</a:t>
            </a:r>
            <a:r>
              <a:rPr lang="fa-IR" sz="4400" dirty="0" smtClean="0">
                <a:ln>
                  <a:solidFill>
                    <a:schemeClr val="tx1"/>
                  </a:solidFill>
                </a:ln>
                <a:cs typeface="2  Zar" pitchFamily="2" charset="-78"/>
              </a:rPr>
              <a:t> معلق ذره بینی</a:t>
            </a:r>
            <a:endParaRPr lang="en-US" sz="4400" dirty="0">
              <a:ln>
                <a:solidFill>
                  <a:schemeClr val="tx1"/>
                </a:solidFill>
              </a:ln>
              <a:cs typeface="2  Zar" pitchFamily="2" charset="-78"/>
            </a:endParaRPr>
          </a:p>
        </p:txBody>
      </p:sp>
    </p:spTree>
    <p:extLst>
      <p:ext uri="{BB962C8B-B14F-4D97-AF65-F5344CB8AC3E}">
        <p14:creationId xmlns:p14="http://schemas.microsoft.com/office/powerpoint/2010/main" val="1073980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Documents"/>
          <p:cNvSpPr>
            <a:spLocks noEditPoints="1" noChangeArrowheads="1"/>
          </p:cNvSpPr>
          <p:nvPr/>
        </p:nvSpPr>
        <p:spPr bwMode="auto">
          <a:xfrm>
            <a:off x="1057546" y="549275"/>
            <a:ext cx="9683241" cy="251936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pPr algn="ctr"/>
            <a:r>
              <a:rPr lang="fa-IR" sz="5400" b="1" dirty="0">
                <a:solidFill>
                  <a:srgbClr val="FF0000"/>
                </a:solidFill>
                <a:cs typeface="2  Titr" panose="00000700000000000000" pitchFamily="2" charset="-78"/>
              </a:rPr>
              <a:t>عوامل موثر در بیماریزایی موادشیمیایی</a:t>
            </a:r>
            <a:endParaRPr lang="en-US" sz="5400" b="1" dirty="0">
              <a:solidFill>
                <a:srgbClr val="FF0000"/>
              </a:solidFill>
              <a:cs typeface="2  Titr" panose="00000700000000000000" pitchFamily="2" charset="-78"/>
            </a:endParaRPr>
          </a:p>
        </p:txBody>
      </p:sp>
      <p:sp>
        <p:nvSpPr>
          <p:cNvPr id="68616" name="PubOvalCallout"/>
          <p:cNvSpPr>
            <a:spLocks noEditPoints="1" noChangeArrowheads="1"/>
          </p:cNvSpPr>
          <p:nvPr/>
        </p:nvSpPr>
        <p:spPr bwMode="auto">
          <a:xfrm>
            <a:off x="8731040" y="3663840"/>
            <a:ext cx="2798100" cy="2393311"/>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r>
              <a:rPr lang="fa-IR" sz="3600" b="1" dirty="0">
                <a:solidFill>
                  <a:srgbClr val="FF0000"/>
                </a:solidFill>
                <a:cs typeface="2  Titr" panose="00000700000000000000" pitchFamily="2" charset="-78"/>
              </a:rPr>
              <a:t>نوع ماده و اندازه</a:t>
            </a:r>
            <a:endParaRPr lang="en-US" sz="3600" b="1" dirty="0">
              <a:solidFill>
                <a:srgbClr val="FF0000"/>
              </a:solidFill>
              <a:cs typeface="2  Titr" panose="00000700000000000000" pitchFamily="2" charset="-78"/>
            </a:endParaRPr>
          </a:p>
        </p:txBody>
      </p:sp>
      <p:sp>
        <p:nvSpPr>
          <p:cNvPr id="68617" name="PubOvalCallout"/>
          <p:cNvSpPr>
            <a:spLocks noEditPoints="1" noChangeArrowheads="1"/>
          </p:cNvSpPr>
          <p:nvPr/>
        </p:nvSpPr>
        <p:spPr bwMode="auto">
          <a:xfrm>
            <a:off x="5619271" y="3643952"/>
            <a:ext cx="2727750" cy="2464748"/>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r>
              <a:rPr lang="fa-IR" sz="3600" b="1" dirty="0">
                <a:solidFill>
                  <a:srgbClr val="FF0000"/>
                </a:solidFill>
                <a:cs typeface="2  Titr" panose="00000700000000000000" pitchFamily="2" charset="-78"/>
              </a:rPr>
              <a:t>راه ورود به بدن</a:t>
            </a:r>
            <a:endParaRPr lang="en-US" sz="3600" b="1" dirty="0">
              <a:solidFill>
                <a:srgbClr val="FF0000"/>
              </a:solidFill>
              <a:cs typeface="2  Titr" panose="00000700000000000000" pitchFamily="2" charset="-78"/>
            </a:endParaRPr>
          </a:p>
        </p:txBody>
      </p:sp>
      <p:sp>
        <p:nvSpPr>
          <p:cNvPr id="68618" name="PubOvalCallout"/>
          <p:cNvSpPr>
            <a:spLocks noEditPoints="1" noChangeArrowheads="1"/>
          </p:cNvSpPr>
          <p:nvPr/>
        </p:nvSpPr>
        <p:spPr bwMode="auto">
          <a:xfrm>
            <a:off x="3458163" y="4292600"/>
            <a:ext cx="2048965" cy="2094552"/>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r>
              <a:rPr lang="fa-IR" sz="2800" b="1" dirty="0">
                <a:solidFill>
                  <a:srgbClr val="FF0000"/>
                </a:solidFill>
                <a:cs typeface="2  Titr" panose="00000700000000000000" pitchFamily="2" charset="-78"/>
              </a:rPr>
              <a:t>غلظت ماده</a:t>
            </a:r>
            <a:endParaRPr lang="en-US" sz="2800" b="1" dirty="0">
              <a:solidFill>
                <a:srgbClr val="FF0000"/>
              </a:solidFill>
              <a:cs typeface="2  Titr" panose="00000700000000000000" pitchFamily="2" charset="-78"/>
            </a:endParaRPr>
          </a:p>
        </p:txBody>
      </p:sp>
      <p:sp>
        <p:nvSpPr>
          <p:cNvPr id="68619" name="PubOvalCallout"/>
          <p:cNvSpPr>
            <a:spLocks noEditPoints="1" noChangeArrowheads="1"/>
          </p:cNvSpPr>
          <p:nvPr/>
        </p:nvSpPr>
        <p:spPr bwMode="auto">
          <a:xfrm>
            <a:off x="586855" y="3284537"/>
            <a:ext cx="2765946" cy="2752725"/>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r>
              <a:rPr lang="fa-IR" sz="3600" b="1" dirty="0">
                <a:solidFill>
                  <a:srgbClr val="FF0000"/>
                </a:solidFill>
                <a:cs typeface="2  Titr" panose="00000700000000000000" pitchFamily="2" charset="-78"/>
              </a:rPr>
              <a:t>طول مدت تماس</a:t>
            </a:r>
            <a:endParaRPr lang="en-US" sz="3600" b="1" dirty="0">
              <a:solidFill>
                <a:srgbClr val="FF0000"/>
              </a:solidFill>
              <a:cs typeface="2  Titr" panose="00000700000000000000" pitchFamily="2" charset="-78"/>
            </a:endParaRPr>
          </a:p>
        </p:txBody>
      </p:sp>
    </p:spTree>
    <p:extLst>
      <p:ext uri="{BB962C8B-B14F-4D97-AF65-F5344CB8AC3E}">
        <p14:creationId xmlns:p14="http://schemas.microsoft.com/office/powerpoint/2010/main" val="167772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8614"/>
                                        </p:tgtEl>
                                        <p:attrNameLst>
                                          <p:attrName>style.visibility</p:attrName>
                                        </p:attrNameLst>
                                      </p:cBhvr>
                                      <p:to>
                                        <p:strVal val="visible"/>
                                      </p:to>
                                    </p:set>
                                    <p:anim by="(-#ppt_w*2)" calcmode="lin" valueType="num">
                                      <p:cBhvr rctx="PPT">
                                        <p:cTn id="7" dur="500" autoRev="1" fill="hold">
                                          <p:stCondLst>
                                            <p:cond delay="0"/>
                                          </p:stCondLst>
                                        </p:cTn>
                                        <p:tgtEl>
                                          <p:spTgt spid="68614"/>
                                        </p:tgtEl>
                                        <p:attrNameLst>
                                          <p:attrName>ppt_w</p:attrName>
                                        </p:attrNameLst>
                                      </p:cBhvr>
                                    </p:anim>
                                    <p:anim by="(#ppt_w*0.50)" calcmode="lin" valueType="num">
                                      <p:cBhvr>
                                        <p:cTn id="8" dur="500" decel="50000" autoRev="1" fill="hold">
                                          <p:stCondLst>
                                            <p:cond delay="0"/>
                                          </p:stCondLst>
                                        </p:cTn>
                                        <p:tgtEl>
                                          <p:spTgt spid="68614"/>
                                        </p:tgtEl>
                                        <p:attrNameLst>
                                          <p:attrName>ppt_x</p:attrName>
                                        </p:attrNameLst>
                                      </p:cBhvr>
                                    </p:anim>
                                    <p:anim from="(-#ppt_h/2)" to="(#ppt_y)" calcmode="lin" valueType="num">
                                      <p:cBhvr>
                                        <p:cTn id="9" dur="1000" fill="hold">
                                          <p:stCondLst>
                                            <p:cond delay="0"/>
                                          </p:stCondLst>
                                        </p:cTn>
                                        <p:tgtEl>
                                          <p:spTgt spid="68614"/>
                                        </p:tgtEl>
                                        <p:attrNameLst>
                                          <p:attrName>ppt_y</p:attrName>
                                        </p:attrNameLst>
                                      </p:cBhvr>
                                    </p:anim>
                                    <p:animRot by="21600000">
                                      <p:cBhvr>
                                        <p:cTn id="10" dur="1000" fill="hold">
                                          <p:stCondLst>
                                            <p:cond delay="0"/>
                                          </p:stCondLst>
                                        </p:cTn>
                                        <p:tgtEl>
                                          <p:spTgt spid="686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8616"/>
                                        </p:tgtEl>
                                        <p:attrNameLst>
                                          <p:attrName>style.visibility</p:attrName>
                                        </p:attrNameLst>
                                      </p:cBhvr>
                                      <p:to>
                                        <p:strVal val="visible"/>
                                      </p:to>
                                    </p:set>
                                    <p:animEffect transition="in" filter="fade">
                                      <p:cBhvr>
                                        <p:cTn id="15" dur="770" decel="100000"/>
                                        <p:tgtEl>
                                          <p:spTgt spid="68616"/>
                                        </p:tgtEl>
                                      </p:cBhvr>
                                    </p:animEffect>
                                    <p:animScale>
                                      <p:cBhvr>
                                        <p:cTn id="16" dur="770" decel="100000"/>
                                        <p:tgtEl>
                                          <p:spTgt spid="68616"/>
                                        </p:tgtEl>
                                      </p:cBhvr>
                                      <p:from x="10000" y="10000"/>
                                      <p:to x="200000" y="450000"/>
                                    </p:animScale>
                                    <p:animScale>
                                      <p:cBhvr>
                                        <p:cTn id="17" dur="1230" accel="100000" fill="hold">
                                          <p:stCondLst>
                                            <p:cond delay="770"/>
                                          </p:stCondLst>
                                        </p:cTn>
                                        <p:tgtEl>
                                          <p:spTgt spid="68616"/>
                                        </p:tgtEl>
                                      </p:cBhvr>
                                      <p:from x="200000" y="450000"/>
                                      <p:to x="100000" y="100000"/>
                                    </p:animScale>
                                    <p:set>
                                      <p:cBhvr>
                                        <p:cTn id="18" dur="770" fill="hold"/>
                                        <p:tgtEl>
                                          <p:spTgt spid="68616"/>
                                        </p:tgtEl>
                                        <p:attrNameLst>
                                          <p:attrName>ppt_x</p:attrName>
                                        </p:attrNameLst>
                                      </p:cBhvr>
                                      <p:to>
                                        <p:strVal val="(0.5)"/>
                                      </p:to>
                                    </p:set>
                                    <p:anim from="(0.5)" to="(#ppt_x)" calcmode="lin" valueType="num">
                                      <p:cBhvr>
                                        <p:cTn id="19" dur="1230" accel="100000" fill="hold">
                                          <p:stCondLst>
                                            <p:cond delay="770"/>
                                          </p:stCondLst>
                                        </p:cTn>
                                        <p:tgtEl>
                                          <p:spTgt spid="68616"/>
                                        </p:tgtEl>
                                        <p:attrNameLst>
                                          <p:attrName>ppt_x</p:attrName>
                                        </p:attrNameLst>
                                      </p:cBhvr>
                                    </p:anim>
                                    <p:set>
                                      <p:cBhvr>
                                        <p:cTn id="20" dur="770" fill="hold"/>
                                        <p:tgtEl>
                                          <p:spTgt spid="68616"/>
                                        </p:tgtEl>
                                        <p:attrNameLst>
                                          <p:attrName>ppt_y</p:attrName>
                                        </p:attrNameLst>
                                      </p:cBhvr>
                                      <p:to>
                                        <p:strVal val="(#ppt_y+0.4)"/>
                                      </p:to>
                                    </p:set>
                                    <p:anim from="(#ppt_y+0.4)" to="(#ppt_y)" calcmode="lin" valueType="num">
                                      <p:cBhvr>
                                        <p:cTn id="21" dur="1230" accel="100000" fill="hold">
                                          <p:stCondLst>
                                            <p:cond delay="770"/>
                                          </p:stCondLst>
                                        </p:cTn>
                                        <p:tgtEl>
                                          <p:spTgt spid="68616"/>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68617"/>
                                        </p:tgtEl>
                                        <p:attrNameLst>
                                          <p:attrName>style.visibility</p:attrName>
                                        </p:attrNameLst>
                                      </p:cBhvr>
                                      <p:to>
                                        <p:strVal val="visible"/>
                                      </p:to>
                                    </p:set>
                                    <p:animEffect transition="in" filter="fade">
                                      <p:cBhvr>
                                        <p:cTn id="26" dur="770" decel="100000"/>
                                        <p:tgtEl>
                                          <p:spTgt spid="68617"/>
                                        </p:tgtEl>
                                      </p:cBhvr>
                                    </p:animEffect>
                                    <p:animScale>
                                      <p:cBhvr>
                                        <p:cTn id="27" dur="770" decel="100000"/>
                                        <p:tgtEl>
                                          <p:spTgt spid="68617"/>
                                        </p:tgtEl>
                                      </p:cBhvr>
                                      <p:from x="10000" y="10000"/>
                                      <p:to x="200000" y="450000"/>
                                    </p:animScale>
                                    <p:animScale>
                                      <p:cBhvr>
                                        <p:cTn id="28" dur="1230" accel="100000" fill="hold">
                                          <p:stCondLst>
                                            <p:cond delay="770"/>
                                          </p:stCondLst>
                                        </p:cTn>
                                        <p:tgtEl>
                                          <p:spTgt spid="68617"/>
                                        </p:tgtEl>
                                      </p:cBhvr>
                                      <p:from x="200000" y="450000"/>
                                      <p:to x="100000" y="100000"/>
                                    </p:animScale>
                                    <p:set>
                                      <p:cBhvr>
                                        <p:cTn id="29" dur="770" fill="hold"/>
                                        <p:tgtEl>
                                          <p:spTgt spid="68617"/>
                                        </p:tgtEl>
                                        <p:attrNameLst>
                                          <p:attrName>ppt_x</p:attrName>
                                        </p:attrNameLst>
                                      </p:cBhvr>
                                      <p:to>
                                        <p:strVal val="(0.5)"/>
                                      </p:to>
                                    </p:set>
                                    <p:anim from="(0.5)" to="(#ppt_x)" calcmode="lin" valueType="num">
                                      <p:cBhvr>
                                        <p:cTn id="30" dur="1230" accel="100000" fill="hold">
                                          <p:stCondLst>
                                            <p:cond delay="770"/>
                                          </p:stCondLst>
                                        </p:cTn>
                                        <p:tgtEl>
                                          <p:spTgt spid="68617"/>
                                        </p:tgtEl>
                                        <p:attrNameLst>
                                          <p:attrName>ppt_x</p:attrName>
                                        </p:attrNameLst>
                                      </p:cBhvr>
                                    </p:anim>
                                    <p:set>
                                      <p:cBhvr>
                                        <p:cTn id="31" dur="770" fill="hold"/>
                                        <p:tgtEl>
                                          <p:spTgt spid="68617"/>
                                        </p:tgtEl>
                                        <p:attrNameLst>
                                          <p:attrName>ppt_y</p:attrName>
                                        </p:attrNameLst>
                                      </p:cBhvr>
                                      <p:to>
                                        <p:strVal val="(#ppt_y+0.4)"/>
                                      </p:to>
                                    </p:set>
                                    <p:anim from="(#ppt_y+0.4)" to="(#ppt_y)" calcmode="lin" valueType="num">
                                      <p:cBhvr>
                                        <p:cTn id="32" dur="1230" accel="100000" fill="hold">
                                          <p:stCondLst>
                                            <p:cond delay="770"/>
                                          </p:stCondLst>
                                        </p:cTn>
                                        <p:tgtEl>
                                          <p:spTgt spid="68617"/>
                                        </p:tgtEl>
                                        <p:attrNameLst>
                                          <p:attrName>ppt_y</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68618"/>
                                        </p:tgtEl>
                                        <p:attrNameLst>
                                          <p:attrName>style.visibility</p:attrName>
                                        </p:attrNameLst>
                                      </p:cBhvr>
                                      <p:to>
                                        <p:strVal val="visible"/>
                                      </p:to>
                                    </p:set>
                                    <p:animEffect transition="in" filter="fade">
                                      <p:cBhvr>
                                        <p:cTn id="37" dur="770" decel="100000"/>
                                        <p:tgtEl>
                                          <p:spTgt spid="68618"/>
                                        </p:tgtEl>
                                      </p:cBhvr>
                                    </p:animEffect>
                                    <p:animScale>
                                      <p:cBhvr>
                                        <p:cTn id="38" dur="770" decel="100000"/>
                                        <p:tgtEl>
                                          <p:spTgt spid="68618"/>
                                        </p:tgtEl>
                                      </p:cBhvr>
                                      <p:from x="10000" y="10000"/>
                                      <p:to x="200000" y="450000"/>
                                    </p:animScale>
                                    <p:animScale>
                                      <p:cBhvr>
                                        <p:cTn id="39" dur="1230" accel="100000" fill="hold">
                                          <p:stCondLst>
                                            <p:cond delay="770"/>
                                          </p:stCondLst>
                                        </p:cTn>
                                        <p:tgtEl>
                                          <p:spTgt spid="68618"/>
                                        </p:tgtEl>
                                      </p:cBhvr>
                                      <p:from x="200000" y="450000"/>
                                      <p:to x="100000" y="100000"/>
                                    </p:animScale>
                                    <p:set>
                                      <p:cBhvr>
                                        <p:cTn id="40" dur="770" fill="hold"/>
                                        <p:tgtEl>
                                          <p:spTgt spid="68618"/>
                                        </p:tgtEl>
                                        <p:attrNameLst>
                                          <p:attrName>ppt_x</p:attrName>
                                        </p:attrNameLst>
                                      </p:cBhvr>
                                      <p:to>
                                        <p:strVal val="(0.5)"/>
                                      </p:to>
                                    </p:set>
                                    <p:anim from="(0.5)" to="(#ppt_x)" calcmode="lin" valueType="num">
                                      <p:cBhvr>
                                        <p:cTn id="41" dur="1230" accel="100000" fill="hold">
                                          <p:stCondLst>
                                            <p:cond delay="770"/>
                                          </p:stCondLst>
                                        </p:cTn>
                                        <p:tgtEl>
                                          <p:spTgt spid="68618"/>
                                        </p:tgtEl>
                                        <p:attrNameLst>
                                          <p:attrName>ppt_x</p:attrName>
                                        </p:attrNameLst>
                                      </p:cBhvr>
                                    </p:anim>
                                    <p:set>
                                      <p:cBhvr>
                                        <p:cTn id="42" dur="770" fill="hold"/>
                                        <p:tgtEl>
                                          <p:spTgt spid="68618"/>
                                        </p:tgtEl>
                                        <p:attrNameLst>
                                          <p:attrName>ppt_y</p:attrName>
                                        </p:attrNameLst>
                                      </p:cBhvr>
                                      <p:to>
                                        <p:strVal val="(#ppt_y+0.4)"/>
                                      </p:to>
                                    </p:set>
                                    <p:anim from="(#ppt_y+0.4)" to="(#ppt_y)" calcmode="lin" valueType="num">
                                      <p:cBhvr>
                                        <p:cTn id="43" dur="1230" accel="100000" fill="hold">
                                          <p:stCondLst>
                                            <p:cond delay="770"/>
                                          </p:stCondLst>
                                        </p:cTn>
                                        <p:tgtEl>
                                          <p:spTgt spid="68618"/>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68619"/>
                                        </p:tgtEl>
                                        <p:attrNameLst>
                                          <p:attrName>style.visibility</p:attrName>
                                        </p:attrNameLst>
                                      </p:cBhvr>
                                      <p:to>
                                        <p:strVal val="visible"/>
                                      </p:to>
                                    </p:set>
                                    <p:animEffect transition="in" filter="fade">
                                      <p:cBhvr>
                                        <p:cTn id="48" dur="770" decel="100000"/>
                                        <p:tgtEl>
                                          <p:spTgt spid="68619"/>
                                        </p:tgtEl>
                                      </p:cBhvr>
                                    </p:animEffect>
                                    <p:animScale>
                                      <p:cBhvr>
                                        <p:cTn id="49" dur="770" decel="100000"/>
                                        <p:tgtEl>
                                          <p:spTgt spid="68619"/>
                                        </p:tgtEl>
                                      </p:cBhvr>
                                      <p:from x="10000" y="10000"/>
                                      <p:to x="200000" y="450000"/>
                                    </p:animScale>
                                    <p:animScale>
                                      <p:cBhvr>
                                        <p:cTn id="50" dur="1230" accel="100000" fill="hold">
                                          <p:stCondLst>
                                            <p:cond delay="770"/>
                                          </p:stCondLst>
                                        </p:cTn>
                                        <p:tgtEl>
                                          <p:spTgt spid="68619"/>
                                        </p:tgtEl>
                                      </p:cBhvr>
                                      <p:from x="200000" y="450000"/>
                                      <p:to x="100000" y="100000"/>
                                    </p:animScale>
                                    <p:set>
                                      <p:cBhvr>
                                        <p:cTn id="51" dur="770" fill="hold"/>
                                        <p:tgtEl>
                                          <p:spTgt spid="68619"/>
                                        </p:tgtEl>
                                        <p:attrNameLst>
                                          <p:attrName>ppt_x</p:attrName>
                                        </p:attrNameLst>
                                      </p:cBhvr>
                                      <p:to>
                                        <p:strVal val="(0.5)"/>
                                      </p:to>
                                    </p:set>
                                    <p:anim from="(0.5)" to="(#ppt_x)" calcmode="lin" valueType="num">
                                      <p:cBhvr>
                                        <p:cTn id="52" dur="1230" accel="100000" fill="hold">
                                          <p:stCondLst>
                                            <p:cond delay="770"/>
                                          </p:stCondLst>
                                        </p:cTn>
                                        <p:tgtEl>
                                          <p:spTgt spid="68619"/>
                                        </p:tgtEl>
                                        <p:attrNameLst>
                                          <p:attrName>ppt_x</p:attrName>
                                        </p:attrNameLst>
                                      </p:cBhvr>
                                    </p:anim>
                                    <p:set>
                                      <p:cBhvr>
                                        <p:cTn id="53" dur="770" fill="hold"/>
                                        <p:tgtEl>
                                          <p:spTgt spid="68619"/>
                                        </p:tgtEl>
                                        <p:attrNameLst>
                                          <p:attrName>ppt_y</p:attrName>
                                        </p:attrNameLst>
                                      </p:cBhvr>
                                      <p:to>
                                        <p:strVal val="(#ppt_y+0.4)"/>
                                      </p:to>
                                    </p:set>
                                    <p:anim from="(#ppt_y+0.4)" to="(#ppt_y)" calcmode="lin" valueType="num">
                                      <p:cBhvr>
                                        <p:cTn id="54" dur="1230" accel="100000" fill="hold">
                                          <p:stCondLst>
                                            <p:cond delay="770"/>
                                          </p:stCondLst>
                                        </p:cTn>
                                        <p:tgtEl>
                                          <p:spTgt spid="686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6" grpId="0" animBg="1"/>
      <p:bldP spid="68617" grpId="0" animBg="1"/>
      <p:bldP spid="68618" grpId="0" animBg="1"/>
      <p:bldP spid="686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Lock"/>
          <p:cNvSpPr>
            <a:spLocks noEditPoints="1" noChangeArrowheads="1"/>
          </p:cNvSpPr>
          <p:nvPr/>
        </p:nvSpPr>
        <p:spPr bwMode="auto">
          <a:xfrm>
            <a:off x="7235020" y="805432"/>
            <a:ext cx="4406520" cy="532262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00FF00"/>
          </a:solidFill>
          <a:ln w="38100">
            <a:solidFill>
              <a:srgbClr val="000000"/>
            </a:solidFill>
            <a:miter lim="800000"/>
            <a:headEnd/>
            <a:tailEnd/>
          </a:ln>
        </p:spPr>
        <p:txBody>
          <a:bodyPr/>
          <a:lstStyle/>
          <a:p>
            <a:pPr algn="ctr"/>
            <a:r>
              <a:rPr lang="fa-IR" sz="4800" b="1" dirty="0">
                <a:solidFill>
                  <a:srgbClr val="FF3300"/>
                </a:solidFill>
              </a:rPr>
              <a:t> </a:t>
            </a:r>
            <a:r>
              <a:rPr lang="fa-IR" sz="3600" b="1" dirty="0">
                <a:solidFill>
                  <a:srgbClr val="FF0000"/>
                </a:solidFill>
                <a:cs typeface="2  Titr" panose="00000700000000000000" pitchFamily="2" charset="-78"/>
              </a:rPr>
              <a:t> راههای </a:t>
            </a:r>
            <a:r>
              <a:rPr lang="fa-IR" sz="3600" b="1" dirty="0" smtClean="0">
                <a:solidFill>
                  <a:srgbClr val="FF0000"/>
                </a:solidFill>
                <a:cs typeface="2  Titr" panose="00000700000000000000" pitchFamily="2" charset="-78"/>
              </a:rPr>
              <a:t>ورود مواد شیمیایی به بدن</a:t>
            </a:r>
            <a:endParaRPr lang="en-US" sz="3600" b="1" dirty="0">
              <a:solidFill>
                <a:srgbClr val="FF0000"/>
              </a:solidFill>
              <a:cs typeface="2  Titr" panose="00000700000000000000" pitchFamily="2" charset="-78"/>
            </a:endParaRPr>
          </a:p>
        </p:txBody>
      </p:sp>
      <p:sp>
        <p:nvSpPr>
          <p:cNvPr id="67592" name="Text Box 8"/>
          <p:cNvSpPr txBox="1">
            <a:spLocks noChangeArrowheads="1"/>
          </p:cNvSpPr>
          <p:nvPr/>
        </p:nvSpPr>
        <p:spPr bwMode="auto">
          <a:xfrm>
            <a:off x="4924425" y="42481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endParaRPr lang="en-US" dirty="0"/>
          </a:p>
        </p:txBody>
      </p:sp>
      <p:sp>
        <p:nvSpPr>
          <p:cNvPr id="67593" name="AutoShape 9"/>
          <p:cNvSpPr>
            <a:spLocks noChangeArrowheads="1"/>
          </p:cNvSpPr>
          <p:nvPr/>
        </p:nvSpPr>
        <p:spPr bwMode="auto">
          <a:xfrm>
            <a:off x="4148919" y="504968"/>
            <a:ext cx="3752261" cy="2779572"/>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3600" b="1" dirty="0">
                <a:solidFill>
                  <a:srgbClr val="FF0000"/>
                </a:solidFill>
                <a:cs typeface="2  Titr" panose="00000700000000000000" pitchFamily="2" charset="-78"/>
              </a:rPr>
              <a:t>تنفسی</a:t>
            </a:r>
            <a:endParaRPr lang="en-US" sz="3600" b="1" dirty="0">
              <a:solidFill>
                <a:srgbClr val="FF0000"/>
              </a:solidFill>
              <a:cs typeface="2  Titr" panose="00000700000000000000" pitchFamily="2" charset="-78"/>
            </a:endParaRPr>
          </a:p>
        </p:txBody>
      </p:sp>
      <p:sp>
        <p:nvSpPr>
          <p:cNvPr id="67594" name="AutoShape 10"/>
          <p:cNvSpPr>
            <a:spLocks noChangeArrowheads="1"/>
          </p:cNvSpPr>
          <p:nvPr/>
        </p:nvSpPr>
        <p:spPr bwMode="auto">
          <a:xfrm>
            <a:off x="662664" y="3714112"/>
            <a:ext cx="2747749" cy="2644727"/>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3600" b="1" dirty="0">
                <a:solidFill>
                  <a:srgbClr val="FF0000"/>
                </a:solidFill>
                <a:cs typeface="2  Titr" panose="00000700000000000000" pitchFamily="2" charset="-78"/>
              </a:rPr>
              <a:t>مخاطی</a:t>
            </a:r>
            <a:endParaRPr lang="en-US" sz="3600" b="1" dirty="0">
              <a:solidFill>
                <a:srgbClr val="FF0000"/>
              </a:solidFill>
              <a:cs typeface="2  Titr" panose="00000700000000000000" pitchFamily="2" charset="-78"/>
            </a:endParaRPr>
          </a:p>
        </p:txBody>
      </p:sp>
      <p:sp>
        <p:nvSpPr>
          <p:cNvPr id="67595" name="AutoShape 11"/>
          <p:cNvSpPr>
            <a:spLocks noChangeArrowheads="1"/>
          </p:cNvSpPr>
          <p:nvPr/>
        </p:nvSpPr>
        <p:spPr bwMode="auto">
          <a:xfrm>
            <a:off x="3778913" y="3684896"/>
            <a:ext cx="3175831" cy="2487611"/>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3600" b="1" dirty="0">
                <a:solidFill>
                  <a:srgbClr val="FF0000"/>
                </a:solidFill>
                <a:cs typeface="2  Titr" panose="00000700000000000000" pitchFamily="2" charset="-78"/>
              </a:rPr>
              <a:t>گوارشی</a:t>
            </a:r>
            <a:endParaRPr lang="en-US" sz="3600" b="1" dirty="0">
              <a:solidFill>
                <a:srgbClr val="FF0000"/>
              </a:solidFill>
              <a:cs typeface="2  Titr" panose="00000700000000000000" pitchFamily="2" charset="-78"/>
            </a:endParaRPr>
          </a:p>
        </p:txBody>
      </p:sp>
      <p:sp>
        <p:nvSpPr>
          <p:cNvPr id="67596" name="AutoShape 12"/>
          <p:cNvSpPr>
            <a:spLocks noChangeArrowheads="1"/>
          </p:cNvSpPr>
          <p:nvPr/>
        </p:nvSpPr>
        <p:spPr bwMode="auto">
          <a:xfrm>
            <a:off x="671827" y="272955"/>
            <a:ext cx="3711358" cy="3011585"/>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3600" b="1" dirty="0">
                <a:solidFill>
                  <a:srgbClr val="FF0000"/>
                </a:solidFill>
                <a:cs typeface="2  Titr" panose="00000700000000000000" pitchFamily="2" charset="-78"/>
              </a:rPr>
              <a:t>پوستی</a:t>
            </a:r>
            <a:endParaRPr lang="en-US" sz="3600" b="1" dirty="0">
              <a:solidFill>
                <a:srgbClr val="FF0000"/>
              </a:solidFill>
              <a:cs typeface="2  Titr" panose="00000700000000000000" pitchFamily="2" charset="-78"/>
            </a:endParaRPr>
          </a:p>
        </p:txBody>
      </p:sp>
    </p:spTree>
    <p:extLst>
      <p:ext uri="{BB962C8B-B14F-4D97-AF65-F5344CB8AC3E}">
        <p14:creationId xmlns:p14="http://schemas.microsoft.com/office/powerpoint/2010/main" val="258945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fade">
                                      <p:cBhvr>
                                        <p:cTn id="7" dur="2000"/>
                                        <p:tgtEl>
                                          <p:spTgt spid="67589"/>
                                        </p:tgtEl>
                                      </p:cBhvr>
                                    </p:animEffect>
                                    <p:anim calcmode="lin" valueType="num">
                                      <p:cBhvr>
                                        <p:cTn id="8" dur="2000" fill="hold"/>
                                        <p:tgtEl>
                                          <p:spTgt spid="67589"/>
                                        </p:tgtEl>
                                        <p:attrNameLst>
                                          <p:attrName>ppt_w</p:attrName>
                                        </p:attrNameLst>
                                      </p:cBhvr>
                                      <p:tavLst>
                                        <p:tav tm="0" fmla="#ppt_w*sin(2.5*pi*$)">
                                          <p:val>
                                            <p:fltVal val="0"/>
                                          </p:val>
                                        </p:tav>
                                        <p:tav tm="100000">
                                          <p:val>
                                            <p:fltVal val="1"/>
                                          </p:val>
                                        </p:tav>
                                      </p:tavLst>
                                    </p:anim>
                                    <p:anim calcmode="lin" valueType="num">
                                      <p:cBhvr>
                                        <p:cTn id="9" dur="2000" fill="hold"/>
                                        <p:tgtEl>
                                          <p:spTgt spid="6758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67593"/>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grpId="0" nodeType="clickEffect">
                                  <p:stCondLst>
                                    <p:cond delay="0"/>
                                  </p:stCondLst>
                                  <p:childTnLst>
                                    <p:animRot by="21600000">
                                      <p:cBhvr>
                                        <p:cTn id="17" dur="2000" fill="hold"/>
                                        <p:tgtEl>
                                          <p:spTgt spid="67596"/>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mph" presetSubtype="0" fill="hold" grpId="0" nodeType="clickEffect">
                                  <p:stCondLst>
                                    <p:cond delay="0"/>
                                  </p:stCondLst>
                                  <p:childTnLst>
                                    <p:animRot by="21600000">
                                      <p:cBhvr>
                                        <p:cTn id="21" dur="2000" fill="hold"/>
                                        <p:tgtEl>
                                          <p:spTgt spid="67595"/>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grpId="0" nodeType="clickEffect">
                                  <p:stCondLst>
                                    <p:cond delay="0"/>
                                  </p:stCondLst>
                                  <p:childTnLst>
                                    <p:animRot by="21600000">
                                      <p:cBhvr>
                                        <p:cTn id="25" dur="2000" fill="hold"/>
                                        <p:tgtEl>
                                          <p:spTgt spid="675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3" grpId="0" animBg="1"/>
      <p:bldP spid="67594" grpId="0" animBg="1"/>
      <p:bldP spid="67595" grpId="0" animBg="1"/>
      <p:bldP spid="6759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79" y="83389"/>
            <a:ext cx="11360989" cy="796506"/>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a-IR"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جمع آوری </a:t>
            </a:r>
            <a:r>
              <a:rPr lang="fa-IR"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اطلاعات در </a:t>
            </a:r>
            <a:r>
              <a:rPr lang="fa-IR"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باره عوامل شیمیایی</a:t>
            </a:r>
            <a:endParaRPr lang="en-US"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4" name="Text Placeholder 3"/>
          <p:cNvSpPr>
            <a:spLocks noGrp="1"/>
          </p:cNvSpPr>
          <p:nvPr>
            <p:ph type="body" idx="1"/>
          </p:nvPr>
        </p:nvSpPr>
        <p:spPr>
          <a:xfrm>
            <a:off x="692998" y="948907"/>
            <a:ext cx="10555847" cy="1285334"/>
          </a:xfrm>
        </p:spPr>
        <p:txBody>
          <a:bodyPr/>
          <a:lstStyle/>
          <a:p>
            <a:pPr algn="just"/>
            <a:r>
              <a:rPr lang="fa-IR" sz="2800" dirty="0">
                <a:ln>
                  <a:solidFill>
                    <a:schemeClr val="tx1"/>
                  </a:solidFill>
                </a:ln>
                <a:cs typeface="2  Zar" pitchFamily="2" charset="-78"/>
              </a:rPr>
              <a:t>همانگونه که گفته شد بسیاری از عوامل شیمیایی در صنایع کاربرد داشته و شاغلین در معرض تماس با آنها قرار دارند.جهت پیشگیری از عوارض ناشی از این عوامل روی شاغلین در معرض باید اطلاعات لازم در مورد هر ماده را جمع آوری نمود.این اطلاعات گاه بسیار گسترده هستند</a:t>
            </a:r>
            <a:r>
              <a:rPr lang="fa-IR" sz="2800" dirty="0" smtClean="0">
                <a:ln>
                  <a:solidFill>
                    <a:schemeClr val="tx1"/>
                  </a:solidFill>
                </a:ln>
                <a:cs typeface="2  Zar" pitchFamily="2" charset="-78"/>
              </a:rPr>
              <a:t>.</a:t>
            </a:r>
            <a:endParaRPr lang="fa-IR" sz="2800" dirty="0">
              <a:ln>
                <a:solidFill>
                  <a:schemeClr val="tx1"/>
                </a:solidFill>
              </a:ln>
              <a:cs typeface="2  Zar" pitchFamily="2" charset="-78"/>
            </a:endParaRPr>
          </a:p>
        </p:txBody>
      </p:sp>
      <p:sp>
        <p:nvSpPr>
          <p:cNvPr id="3" name="Content Placeholder 2"/>
          <p:cNvSpPr>
            <a:spLocks noGrp="1"/>
          </p:cNvSpPr>
          <p:nvPr>
            <p:ph sz="half" idx="2"/>
          </p:nvPr>
        </p:nvSpPr>
        <p:spPr>
          <a:xfrm>
            <a:off x="327803" y="2245540"/>
            <a:ext cx="7789653" cy="4163886"/>
          </a:xfrm>
        </p:spPr>
        <p:txBody>
          <a:bodyPr>
            <a:noAutofit/>
          </a:bodyPr>
          <a:lstStyle/>
          <a:p>
            <a:r>
              <a:rPr lang="fa-IR" sz="2800" b="1" dirty="0">
                <a:ln>
                  <a:solidFill>
                    <a:srgbClr val="C00000"/>
                  </a:solidFill>
                </a:ln>
                <a:cs typeface="2  Zar" pitchFamily="2" charset="-78"/>
              </a:rPr>
              <a:t>حد مجاز ماده</a:t>
            </a:r>
          </a:p>
          <a:p>
            <a:r>
              <a:rPr lang="fa-IR" sz="2800" b="1" dirty="0">
                <a:ln>
                  <a:solidFill>
                    <a:srgbClr val="C00000"/>
                  </a:solidFill>
                </a:ln>
                <a:cs typeface="2  Zar" pitchFamily="2" charset="-78"/>
              </a:rPr>
              <a:t>عوامل تشدید کننده اثر ماده</a:t>
            </a:r>
          </a:p>
          <a:p>
            <a:r>
              <a:rPr lang="fa-IR" sz="2800" b="1" dirty="0">
                <a:ln>
                  <a:solidFill>
                    <a:srgbClr val="C00000"/>
                  </a:solidFill>
                </a:ln>
                <a:cs typeface="2  Zar" pitchFamily="2" charset="-78"/>
              </a:rPr>
              <a:t>عوامل تقلیل دهنده اثر ماده</a:t>
            </a:r>
          </a:p>
          <a:p>
            <a:r>
              <a:rPr lang="fa-IR" sz="2800" b="1" dirty="0">
                <a:ln>
                  <a:solidFill>
                    <a:srgbClr val="C00000"/>
                  </a:solidFill>
                </a:ln>
                <a:cs typeface="2  Zar" pitchFamily="2" charset="-78"/>
              </a:rPr>
              <a:t>برگه اطلاعات ایمنی ماده</a:t>
            </a:r>
          </a:p>
          <a:p>
            <a:r>
              <a:rPr lang="fa-IR" sz="2800" b="1" dirty="0">
                <a:ln>
                  <a:solidFill>
                    <a:srgbClr val="C00000"/>
                  </a:solidFill>
                </a:ln>
                <a:cs typeface="2  Zar" pitchFamily="2" charset="-78"/>
              </a:rPr>
              <a:t>نحوه نگهداری </a:t>
            </a:r>
            <a:r>
              <a:rPr lang="fa-IR" sz="2800" b="1" dirty="0" smtClean="0">
                <a:ln>
                  <a:solidFill>
                    <a:srgbClr val="C00000"/>
                  </a:solidFill>
                </a:ln>
                <a:cs typeface="2  Zar" pitchFamily="2" charset="-78"/>
              </a:rPr>
              <a:t>ماده</a:t>
            </a:r>
          </a:p>
          <a:p>
            <a:r>
              <a:rPr lang="fa-IR" sz="2800" b="1" dirty="0" smtClean="0">
                <a:ln>
                  <a:solidFill>
                    <a:srgbClr val="C00000"/>
                  </a:solidFill>
                </a:ln>
                <a:cs typeface="2  Zar" pitchFamily="2" charset="-78"/>
              </a:rPr>
              <a:t>سرطانزایی احتمالی ماده</a:t>
            </a:r>
            <a:endParaRPr lang="fa-IR" sz="2800" b="1" dirty="0">
              <a:ln>
                <a:solidFill>
                  <a:srgbClr val="C00000"/>
                </a:solidFill>
              </a:ln>
              <a:cs typeface="2  Zar" pitchFamily="2" charset="-78"/>
            </a:endParaRPr>
          </a:p>
          <a:p>
            <a:r>
              <a:rPr lang="fa-IR" sz="2400" b="1" dirty="0">
                <a:ln>
                  <a:solidFill>
                    <a:srgbClr val="C00000"/>
                  </a:solidFill>
                </a:ln>
                <a:cs typeface="2  Zar" pitchFamily="2" charset="-78"/>
              </a:rPr>
              <a:t>و دهها مورد دیگر که می تواند بسته به نوع ماده و نوع تماس و محل جغرافیایی و مختصات محلی  و عواملی که خاص هر صنعت هستند متفاوت باشند.....</a:t>
            </a:r>
            <a:endParaRPr lang="en-US" sz="2400" b="1" dirty="0">
              <a:ln>
                <a:solidFill>
                  <a:srgbClr val="C00000"/>
                </a:solidFill>
              </a:ln>
              <a:cs typeface="2  Zar" pitchFamily="2" charset="-78"/>
            </a:endParaRPr>
          </a:p>
        </p:txBody>
      </p:sp>
      <p:sp>
        <p:nvSpPr>
          <p:cNvPr id="6" name="Content Placeholder 5"/>
          <p:cNvSpPr>
            <a:spLocks noGrp="1"/>
          </p:cNvSpPr>
          <p:nvPr>
            <p:ph sz="quarter" idx="4"/>
          </p:nvPr>
        </p:nvSpPr>
        <p:spPr>
          <a:xfrm>
            <a:off x="6114927" y="2167901"/>
            <a:ext cx="5254688" cy="4172514"/>
          </a:xfrm>
        </p:spPr>
        <p:txBody>
          <a:bodyPr>
            <a:noAutofit/>
          </a:bodyPr>
          <a:lstStyle/>
          <a:p>
            <a:r>
              <a:rPr lang="fa-IR" sz="2800" b="1" dirty="0">
                <a:ln>
                  <a:solidFill>
                    <a:srgbClr val="C00000"/>
                  </a:solidFill>
                </a:ln>
                <a:cs typeface="2  Zar" pitchFamily="2" charset="-78"/>
              </a:rPr>
              <a:t>نوع ماده</a:t>
            </a:r>
            <a:r>
              <a:rPr lang="fa-IR" sz="2800" b="1" dirty="0" smtClean="0">
                <a:ln>
                  <a:solidFill>
                    <a:srgbClr val="C00000"/>
                  </a:solidFill>
                </a:ln>
                <a:cs typeface="2  Zar" pitchFamily="2" charset="-78"/>
              </a:rPr>
              <a:t>؛</a:t>
            </a:r>
          </a:p>
          <a:p>
            <a:r>
              <a:rPr lang="fa-IR" sz="2800" b="1" dirty="0" smtClean="0">
                <a:ln>
                  <a:solidFill>
                    <a:srgbClr val="C00000"/>
                  </a:solidFill>
                </a:ln>
                <a:cs typeface="2  Zar" pitchFamily="2" charset="-78"/>
              </a:rPr>
              <a:t> </a:t>
            </a:r>
            <a:r>
              <a:rPr lang="fa-IR" sz="2800" b="1" dirty="0">
                <a:ln>
                  <a:solidFill>
                    <a:srgbClr val="C00000"/>
                  </a:solidFill>
                </a:ln>
                <a:cs typeface="2  Zar" pitchFamily="2" charset="-78"/>
              </a:rPr>
              <a:t>میزان و غلظت ماده</a:t>
            </a:r>
            <a:r>
              <a:rPr lang="fa-IR" sz="2800" b="1" dirty="0" smtClean="0">
                <a:ln>
                  <a:solidFill>
                    <a:srgbClr val="C00000"/>
                  </a:solidFill>
                </a:ln>
                <a:cs typeface="2  Zar" pitchFamily="2" charset="-78"/>
              </a:rPr>
              <a:t>؛</a:t>
            </a:r>
          </a:p>
          <a:p>
            <a:r>
              <a:rPr lang="fa-IR" sz="2800" b="1" dirty="0" smtClean="0">
                <a:ln>
                  <a:solidFill>
                    <a:srgbClr val="C00000"/>
                  </a:solidFill>
                </a:ln>
                <a:cs typeface="2  Zar" pitchFamily="2" charset="-78"/>
              </a:rPr>
              <a:t> </a:t>
            </a:r>
            <a:r>
              <a:rPr lang="fa-IR" sz="2800" b="1" dirty="0">
                <a:ln>
                  <a:solidFill>
                    <a:srgbClr val="C00000"/>
                  </a:solidFill>
                </a:ln>
                <a:cs typeface="2  Zar" pitchFamily="2" charset="-78"/>
              </a:rPr>
              <a:t>عوارض احتمالی؛ </a:t>
            </a:r>
            <a:endParaRPr lang="fa-IR" sz="2800" b="1" dirty="0" smtClean="0">
              <a:ln>
                <a:solidFill>
                  <a:srgbClr val="C00000"/>
                </a:solidFill>
              </a:ln>
              <a:cs typeface="2  Zar" pitchFamily="2" charset="-78"/>
            </a:endParaRPr>
          </a:p>
          <a:p>
            <a:r>
              <a:rPr lang="fa-IR" sz="2800" b="1" dirty="0" smtClean="0">
                <a:ln>
                  <a:solidFill>
                    <a:srgbClr val="C00000"/>
                  </a:solidFill>
                </a:ln>
                <a:cs typeface="2  Zar" pitchFamily="2" charset="-78"/>
              </a:rPr>
              <a:t>نحوه </a:t>
            </a:r>
            <a:r>
              <a:rPr lang="fa-IR" sz="2800" b="1" dirty="0">
                <a:ln>
                  <a:solidFill>
                    <a:srgbClr val="C00000"/>
                  </a:solidFill>
                </a:ln>
                <a:cs typeface="2  Zar" pitchFamily="2" charset="-78"/>
              </a:rPr>
              <a:t>اثر</a:t>
            </a:r>
            <a:r>
              <a:rPr lang="fa-IR" sz="2800" b="1" dirty="0" smtClean="0">
                <a:ln>
                  <a:solidFill>
                    <a:srgbClr val="C00000"/>
                  </a:solidFill>
                </a:ln>
                <a:cs typeface="2  Zar" pitchFamily="2" charset="-78"/>
              </a:rPr>
              <a:t>؛</a:t>
            </a:r>
          </a:p>
          <a:p>
            <a:r>
              <a:rPr lang="fa-IR" sz="2800" b="1" dirty="0" smtClean="0">
                <a:ln>
                  <a:solidFill>
                    <a:srgbClr val="C00000"/>
                  </a:solidFill>
                </a:ln>
                <a:cs typeface="2  Zar" pitchFamily="2" charset="-78"/>
              </a:rPr>
              <a:t> </a:t>
            </a:r>
            <a:r>
              <a:rPr lang="fa-IR" sz="2800" b="1" dirty="0">
                <a:ln>
                  <a:solidFill>
                    <a:srgbClr val="C00000"/>
                  </a:solidFill>
                </a:ln>
                <a:cs typeface="2  Zar" pitchFamily="2" charset="-78"/>
              </a:rPr>
              <a:t>زمان لازم برای تاثیر</a:t>
            </a:r>
            <a:r>
              <a:rPr lang="fa-IR" sz="2800" b="1" dirty="0" smtClean="0">
                <a:ln>
                  <a:solidFill>
                    <a:srgbClr val="C00000"/>
                  </a:solidFill>
                </a:ln>
                <a:cs typeface="2  Zar" pitchFamily="2" charset="-78"/>
              </a:rPr>
              <a:t>؛</a:t>
            </a:r>
          </a:p>
          <a:p>
            <a:r>
              <a:rPr lang="fa-IR" sz="2800" b="1" dirty="0" smtClean="0">
                <a:ln>
                  <a:solidFill>
                    <a:srgbClr val="C00000"/>
                  </a:solidFill>
                </a:ln>
                <a:cs typeface="2  Zar" pitchFamily="2" charset="-78"/>
              </a:rPr>
              <a:t>اندام </a:t>
            </a:r>
            <a:r>
              <a:rPr lang="fa-IR" sz="2800" b="1" dirty="0">
                <a:ln>
                  <a:solidFill>
                    <a:srgbClr val="C00000"/>
                  </a:solidFill>
                </a:ln>
                <a:cs typeface="2  Zar" pitchFamily="2" charset="-78"/>
              </a:rPr>
              <a:t>هدف، </a:t>
            </a:r>
            <a:endParaRPr lang="fa-IR" sz="2800" b="1" dirty="0" smtClean="0">
              <a:ln>
                <a:solidFill>
                  <a:srgbClr val="C00000"/>
                </a:solidFill>
              </a:ln>
              <a:cs typeface="2  Zar" pitchFamily="2" charset="-78"/>
            </a:endParaRPr>
          </a:p>
          <a:p>
            <a:r>
              <a:rPr lang="fa-IR" sz="2800" b="1" dirty="0" smtClean="0">
                <a:ln>
                  <a:solidFill>
                    <a:srgbClr val="C00000"/>
                  </a:solidFill>
                </a:ln>
                <a:cs typeface="2  Zar" pitchFamily="2" charset="-78"/>
              </a:rPr>
              <a:t>راه </a:t>
            </a:r>
            <a:r>
              <a:rPr lang="fa-IR" sz="2800" b="1" dirty="0">
                <a:ln>
                  <a:solidFill>
                    <a:srgbClr val="C00000"/>
                  </a:solidFill>
                </a:ln>
                <a:cs typeface="2  Zar" pitchFamily="2" charset="-78"/>
              </a:rPr>
              <a:t>ورود</a:t>
            </a:r>
            <a:r>
              <a:rPr lang="fa-IR" sz="2800" b="1" dirty="0" smtClean="0">
                <a:ln>
                  <a:solidFill>
                    <a:srgbClr val="C00000"/>
                  </a:solidFill>
                </a:ln>
                <a:cs typeface="2  Zar" pitchFamily="2" charset="-78"/>
              </a:rPr>
              <a:t>؛</a:t>
            </a:r>
          </a:p>
          <a:p>
            <a:r>
              <a:rPr lang="fa-IR" sz="2800" b="1" dirty="0" smtClean="0">
                <a:ln>
                  <a:solidFill>
                    <a:srgbClr val="C00000"/>
                  </a:solidFill>
                </a:ln>
                <a:cs typeface="2  Zar" pitchFamily="2" charset="-78"/>
              </a:rPr>
              <a:t>متابولیسم ماده در بدن</a:t>
            </a:r>
          </a:p>
        </p:txBody>
      </p:sp>
    </p:spTree>
    <p:extLst>
      <p:ext uri="{BB962C8B-B14F-4D97-AF65-F5344CB8AC3E}">
        <p14:creationId xmlns:p14="http://schemas.microsoft.com/office/powerpoint/2010/main" val="1093970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additive="base">
                                        <p:cTn id="7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xEl>
                                              <p:pRg st="2" end="2"/>
                                            </p:txEl>
                                          </p:spTgt>
                                        </p:tgtEl>
                                        <p:attrNameLst>
                                          <p:attrName>style.visibility</p:attrName>
                                        </p:attrNameLst>
                                      </p:cBhvr>
                                      <p:to>
                                        <p:strVal val="visible"/>
                                      </p:to>
                                    </p:set>
                                    <p:anim calcmode="lin" valueType="num">
                                      <p:cBhvr additive="base">
                                        <p:cTn id="8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 calcmode="lin" valueType="num">
                                      <p:cBhvr additive="base">
                                        <p:cTn id="8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anim calcmode="lin" valueType="num">
                                      <p:cBhvr additive="base">
                                        <p:cTn id="9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 calcmode="lin" valueType="num">
                                      <p:cBhvr additive="base">
                                        <p:cTn id="9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 calcmode="lin" valueType="num">
                                      <p:cBhvr additive="base">
                                        <p:cTn id="10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3" grpId="0" build="p"/>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l="10940" r="9265"/>
          <a:stretch>
            <a:fillRect/>
          </a:stretch>
        </p:blipFill>
        <p:spPr>
          <a:xfrm>
            <a:off x="0" y="3161211"/>
            <a:ext cx="1619794" cy="3696789"/>
          </a:xfrm>
          <a:prstGeom prst="rect">
            <a:avLst/>
          </a:prstGeom>
        </p:spPr>
      </p:pic>
      <p:sp>
        <p:nvSpPr>
          <p:cNvPr id="7" name="Title 6"/>
          <p:cNvSpPr>
            <a:spLocks noGrp="1"/>
          </p:cNvSpPr>
          <p:nvPr>
            <p:ph type="title"/>
          </p:nvPr>
        </p:nvSpPr>
        <p:spPr>
          <a:xfrm>
            <a:off x="600892" y="158068"/>
            <a:ext cx="10933612" cy="994913"/>
          </a:xfrm>
        </p:spPr>
        <p:style>
          <a:lnRef idx="1">
            <a:schemeClr val="accent4"/>
          </a:lnRef>
          <a:fillRef idx="2">
            <a:schemeClr val="accent4"/>
          </a:fillRef>
          <a:effectRef idx="1">
            <a:schemeClr val="accent4"/>
          </a:effectRef>
          <a:fontRef idx="minor">
            <a:schemeClr val="dk1"/>
          </a:fontRef>
        </p:style>
        <p:txBody>
          <a:bodyPr>
            <a:normAutofit/>
          </a:bodyPr>
          <a:lstStyle/>
          <a:p>
            <a:r>
              <a:rPr lang="fa-IR"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منابع کسب اطلاعات لازم در مورد عوامل شیمیایی</a:t>
            </a:r>
            <a:endParaRPr lang="en-US"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8" name="Content Placeholder 7"/>
          <p:cNvSpPr>
            <a:spLocks noGrp="1"/>
          </p:cNvSpPr>
          <p:nvPr>
            <p:ph idx="1"/>
          </p:nvPr>
        </p:nvSpPr>
        <p:spPr>
          <a:xfrm>
            <a:off x="261257" y="1254034"/>
            <a:ext cx="11508377" cy="5189899"/>
          </a:xfrm>
        </p:spPr>
        <p:txBody>
          <a:bodyPr>
            <a:noAutofit/>
          </a:bodyPr>
          <a:lstStyle/>
          <a:p>
            <a:pPr algn="just"/>
            <a:r>
              <a:rPr lang="fa-IR" sz="3600" spc="-150" dirty="0" smtClean="0">
                <a:ln>
                  <a:solidFill>
                    <a:schemeClr val="tx1"/>
                  </a:solidFill>
                </a:ln>
                <a:cs typeface="2  Zar" pitchFamily="2" charset="-78"/>
              </a:rPr>
              <a:t>مسلم است از منابع مختلف میتوان اطلاعات لازم در مورد عوامل شیمیایی بدست آورد.از جمله مراجعه به منابع علمی ، تحقیق و پرسش از کارشناسان و متخصصان بهداشت حرفه ای ؛ تجربیات شخصی و ....</a:t>
            </a:r>
          </a:p>
          <a:p>
            <a:pPr marL="0" indent="0" algn="just">
              <a:buNone/>
            </a:pPr>
            <a:r>
              <a:rPr lang="fa-IR" sz="3600" dirty="0" smtClean="0">
                <a:ln>
                  <a:solidFill>
                    <a:schemeClr val="tx1"/>
                  </a:solidFill>
                </a:ln>
                <a:cs typeface="2  Zar" pitchFamily="2" charset="-78"/>
              </a:rPr>
              <a:t>منابع زیر از مهم ترین راههای کسب اطلاعات در مورد عوامل شیمیایی هستند:</a:t>
            </a:r>
          </a:p>
          <a:p>
            <a:pPr algn="just">
              <a:buFont typeface="+mj-lt"/>
              <a:buAutoNum type="arabicPeriod"/>
            </a:pPr>
            <a:r>
              <a:rPr lang="fa-IR" sz="3600" b="1" dirty="0" smtClean="0">
                <a:ln>
                  <a:solidFill>
                    <a:schemeClr val="tx1"/>
                  </a:solidFill>
                </a:ln>
                <a:solidFill>
                  <a:srgbClr val="FF0000"/>
                </a:solidFill>
                <a:cs typeface="2  Zar" pitchFamily="2" charset="-78"/>
              </a:rPr>
              <a:t>حدود مجاز مواد</a:t>
            </a:r>
          </a:p>
          <a:p>
            <a:pPr algn="just">
              <a:buFont typeface="+mj-lt"/>
              <a:buAutoNum type="arabicPeriod"/>
            </a:pPr>
            <a:r>
              <a:rPr lang="fa-IR" sz="3600" b="1" dirty="0" smtClean="0">
                <a:ln>
                  <a:solidFill>
                    <a:schemeClr val="tx1"/>
                  </a:solidFill>
                </a:ln>
                <a:solidFill>
                  <a:srgbClr val="FF0000"/>
                </a:solidFill>
                <a:cs typeface="2  Zar" pitchFamily="2" charset="-78"/>
              </a:rPr>
              <a:t>برگه اطلاعات ایمنی یا </a:t>
            </a:r>
            <a:r>
              <a:rPr lang="en-US" sz="3600" b="1" dirty="0" smtClean="0">
                <a:ln>
                  <a:solidFill>
                    <a:schemeClr val="tx1"/>
                  </a:solidFill>
                </a:ln>
                <a:solidFill>
                  <a:srgbClr val="FF0000"/>
                </a:solidFill>
                <a:cs typeface="2  Zar" pitchFamily="2" charset="-78"/>
              </a:rPr>
              <a:t>MSDS </a:t>
            </a:r>
            <a:r>
              <a:rPr lang="fa-IR" sz="3600" b="1" dirty="0" smtClean="0">
                <a:ln>
                  <a:solidFill>
                    <a:schemeClr val="tx1"/>
                  </a:solidFill>
                </a:ln>
                <a:solidFill>
                  <a:srgbClr val="FF0000"/>
                </a:solidFill>
                <a:cs typeface="2  Zar" pitchFamily="2" charset="-78"/>
              </a:rPr>
              <a:t> مواد</a:t>
            </a:r>
          </a:p>
          <a:p>
            <a:pPr algn="just">
              <a:buFont typeface="+mj-lt"/>
              <a:buAutoNum type="arabicPeriod"/>
            </a:pPr>
            <a:r>
              <a:rPr lang="fa-IR" sz="3600" b="1" dirty="0" smtClean="0">
                <a:ln>
                  <a:solidFill>
                    <a:schemeClr val="tx1"/>
                  </a:solidFill>
                </a:ln>
                <a:solidFill>
                  <a:srgbClr val="FF0000"/>
                </a:solidFill>
                <a:cs typeface="2  Zar" pitchFamily="2" charset="-78"/>
              </a:rPr>
              <a:t>برچسب مواد</a:t>
            </a:r>
          </a:p>
          <a:p>
            <a:pPr algn="just">
              <a:buFont typeface="+mj-lt"/>
              <a:buAutoNum type="arabicPeriod"/>
            </a:pPr>
            <a:r>
              <a:rPr lang="fa-IR" sz="3600" b="1" dirty="0" smtClean="0">
                <a:ln>
                  <a:solidFill>
                    <a:schemeClr val="tx1"/>
                  </a:solidFill>
                </a:ln>
                <a:solidFill>
                  <a:srgbClr val="FF0000"/>
                </a:solidFill>
                <a:cs typeface="2  Zar" pitchFamily="2" charset="-78"/>
              </a:rPr>
              <a:t>و...</a:t>
            </a:r>
            <a:endParaRPr lang="en-US" sz="3600" b="1" dirty="0">
              <a:ln>
                <a:solidFill>
                  <a:schemeClr val="tx1"/>
                </a:solidFill>
              </a:ln>
              <a:solidFill>
                <a:srgbClr val="FF0000"/>
              </a:solidFill>
              <a:cs typeface="2  Zar" pitchFamily="2" charset="-78"/>
            </a:endParaRPr>
          </a:p>
        </p:txBody>
      </p:sp>
    </p:spTree>
    <p:extLst>
      <p:ext uri="{BB962C8B-B14F-4D97-AF65-F5344CB8AC3E}">
        <p14:creationId xmlns:p14="http://schemas.microsoft.com/office/powerpoint/2010/main" val="31529709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0492"/>
            <a:ext cx="3207508" cy="3207508"/>
          </a:xfrm>
          <a:prstGeom prst="rect">
            <a:avLst/>
          </a:prstGeom>
        </p:spPr>
      </p:pic>
      <p:sp>
        <p:nvSpPr>
          <p:cNvPr id="4" name="Title 3"/>
          <p:cNvSpPr>
            <a:spLocks noGrp="1"/>
          </p:cNvSpPr>
          <p:nvPr>
            <p:ph type="title"/>
          </p:nvPr>
        </p:nvSpPr>
        <p:spPr>
          <a:xfrm>
            <a:off x="757646" y="313510"/>
            <a:ext cx="10515600" cy="1165062"/>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تعریف بهداشت حرفه ای</a:t>
            </a:r>
          </a:p>
        </p:txBody>
      </p:sp>
      <p:sp>
        <p:nvSpPr>
          <p:cNvPr id="5" name="Content Placeholder 4"/>
          <p:cNvSpPr>
            <a:spLocks noGrp="1"/>
          </p:cNvSpPr>
          <p:nvPr>
            <p:ph idx="1"/>
          </p:nvPr>
        </p:nvSpPr>
        <p:spPr>
          <a:xfrm>
            <a:off x="3148149" y="3589362"/>
            <a:ext cx="8778240" cy="2955129"/>
          </a:xfrm>
        </p:spPr>
        <p:txBody>
          <a:bodyPr>
            <a:noAutofit/>
          </a:bodyPr>
          <a:lstStyle/>
          <a:p>
            <a:pPr marL="0" indent="0" algn="just">
              <a:buNone/>
            </a:pPr>
            <a:r>
              <a:rPr lang="fa-I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جلوگیری </a:t>
            </a:r>
            <a:r>
              <a:rPr lang="fa-I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از بیماریهای شغلی و </a:t>
            </a:r>
            <a:r>
              <a:rPr lang="fa-I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حوادث </a:t>
            </a:r>
            <a:r>
              <a:rPr lang="fa-I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ناشی از کار در نزد کارگران و دیگر افراد می باشد.</a:t>
            </a:r>
          </a:p>
          <a:p>
            <a:endPar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p:txBody>
      </p:sp>
      <p:sp>
        <p:nvSpPr>
          <p:cNvPr id="6" name="Content Placeholder 4"/>
          <p:cNvSpPr txBox="1">
            <a:spLocks/>
          </p:cNvSpPr>
          <p:nvPr/>
        </p:nvSpPr>
        <p:spPr>
          <a:xfrm>
            <a:off x="222069" y="1664768"/>
            <a:ext cx="11678194" cy="2045083"/>
          </a:xfrm>
          <a:prstGeom prst="rect">
            <a:avLst/>
          </a:prstGeom>
        </p:spPr>
        <p:txBody>
          <a:bodyPr vert="horz" lIns="91440" tIns="45720" rIns="91440" bIns="45720" rtlCol="0">
            <a:noAutofit/>
          </a:bodyPr>
          <a:lstStyle/>
          <a:p>
            <a:pPr lvl="0" algn="just" defTabSz="457200">
              <a:spcBef>
                <a:spcPts val="1000"/>
              </a:spcBef>
              <a:buClr>
                <a:schemeClr val="accent1"/>
              </a:buClr>
              <a:buSzPct val="80000"/>
            </a:pPr>
            <a:r>
              <a:rPr kumimoji="0" lang="fa-IR" sz="6000" b="1" i="0" u="none" strike="noStrike" kern="120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rPr>
              <a:t>بهداشت حرفه ای عبارت است از علم و هنر شناسایی </a:t>
            </a:r>
            <a:r>
              <a:rPr lang="fa-I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r>
              <a:rPr kumimoji="0" lang="fa-IR" sz="6000" b="1" i="0" u="none" strike="noStrike" kern="120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rPr>
              <a:t>  ارزیابی وکنترل عوامل زیان آور محیط کار</a:t>
            </a:r>
            <a:r>
              <a:rPr lang="fa-I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به منظور </a:t>
            </a:r>
            <a:endParaRPr kumimoji="0" lang="fa-IR" sz="6000" b="1" i="0" u="none" strike="noStrike" kern="120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endParaRPr>
          </a:p>
          <a:p>
            <a:pPr marL="342900" marR="0" lvl="0" indent="-342900" algn="just" defTabSz="457200" rtl="1"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fa-IR" sz="4000" b="1" i="0" u="none" strike="noStrike" kern="120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n-ea"/>
              <a:cs typeface="2  Davat" panose="00000400000000000000" pitchFamily="2" charset="-78"/>
            </a:endParaRPr>
          </a:p>
        </p:txBody>
      </p:sp>
    </p:spTree>
    <p:extLst>
      <p:ext uri="{BB962C8B-B14F-4D97-AF65-F5344CB8AC3E}">
        <p14:creationId xmlns:p14="http://schemas.microsoft.com/office/powerpoint/2010/main" val="7160675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70" y="162669"/>
            <a:ext cx="11646892" cy="99203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fa-IR" sz="6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حد آستانه مجاز</a:t>
            </a:r>
            <a:r>
              <a:rPr lang="en-US" sz="49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Threshold Limit </a:t>
            </a:r>
            <a:r>
              <a:rPr lang="en-US" sz="49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Value </a:t>
            </a:r>
            <a:r>
              <a:rPr lang="en-US" dirty="0"/>
              <a:t/>
            </a:r>
            <a:br>
              <a:rPr lang="en-US" dirty="0"/>
            </a:br>
            <a:r>
              <a:rPr lang="fa-IR" dirty="0" smtClean="0"/>
              <a:t/>
            </a:r>
            <a:br>
              <a:rPr lang="fa-IR" dirty="0" smtClean="0"/>
            </a:br>
            <a:endParaRPr lang="en-US" dirty="0"/>
          </a:p>
        </p:txBody>
      </p:sp>
      <p:sp>
        <p:nvSpPr>
          <p:cNvPr id="3" name="Content Placeholder 2"/>
          <p:cNvSpPr>
            <a:spLocks noGrp="1"/>
          </p:cNvSpPr>
          <p:nvPr>
            <p:ph idx="1"/>
          </p:nvPr>
        </p:nvSpPr>
        <p:spPr>
          <a:xfrm>
            <a:off x="0" y="1169003"/>
            <a:ext cx="12017830" cy="5688997"/>
          </a:xfrm>
        </p:spPr>
        <p:txBody>
          <a:bodyPr>
            <a:noAutofit/>
          </a:bodyPr>
          <a:lstStyle/>
          <a:p>
            <a:r>
              <a:rPr lang="fa-IR" sz="4400" dirty="0" smtClean="0">
                <a:ln>
                  <a:solidFill>
                    <a:schemeClr val="accent5"/>
                  </a:solidFill>
                </a:ln>
                <a:cs typeface="2  Davat" pitchFamily="2" charset="-78"/>
              </a:rPr>
              <a:t>حدود آستانه مجاز </a:t>
            </a:r>
            <a:r>
              <a:rPr lang="fa-IR" sz="4000" dirty="0" smtClean="0">
                <a:cs typeface="2  Davat" pitchFamily="2" charset="-78"/>
              </a:rPr>
              <a:t>(</a:t>
            </a:r>
            <a:r>
              <a:rPr lang="en-US" sz="4000" dirty="0">
                <a:cs typeface="2  Davat" pitchFamily="2" charset="-78"/>
              </a:rPr>
              <a:t>Threshold Limit </a:t>
            </a:r>
            <a:r>
              <a:rPr lang="en-US" sz="4000" dirty="0" smtClean="0">
                <a:cs typeface="2  Davat" pitchFamily="2" charset="-78"/>
              </a:rPr>
              <a:t>Values</a:t>
            </a:r>
            <a:r>
              <a:rPr lang="fa-IR" sz="4000" dirty="0" smtClean="0">
                <a:cs typeface="2  Davat" pitchFamily="2" charset="-78"/>
              </a:rPr>
              <a:t>)   یا </a:t>
            </a:r>
            <a:r>
              <a:rPr lang="en-US" sz="4000" dirty="0" smtClean="0">
                <a:cs typeface="2  Davat" pitchFamily="2" charset="-78"/>
              </a:rPr>
              <a:t>TLVs</a:t>
            </a:r>
            <a:endParaRPr lang="fa-IR" sz="4000" dirty="0" smtClean="0">
              <a:cs typeface="2  Davat" pitchFamily="2" charset="-78"/>
            </a:endParaRPr>
          </a:p>
          <a:p>
            <a:r>
              <a:rPr lang="fa-IR" sz="4000" dirty="0">
                <a:ln>
                  <a:solidFill>
                    <a:schemeClr val="accent5"/>
                  </a:solidFill>
                </a:ln>
                <a:cs typeface="2  Davat" pitchFamily="2" charset="-78"/>
              </a:rPr>
              <a:t>حداکثر تراکم مجاز  </a:t>
            </a:r>
            <a:r>
              <a:rPr lang="en-US" sz="3600" dirty="0" smtClean="0">
                <a:cs typeface="2  Davat" pitchFamily="2" charset="-78"/>
              </a:rPr>
              <a:t>Maximum Allowable Concentration</a:t>
            </a:r>
            <a:r>
              <a:rPr lang="fa-IR" sz="3600" dirty="0" smtClean="0">
                <a:cs typeface="2  Davat" pitchFamily="2" charset="-78"/>
              </a:rPr>
              <a:t>  یا </a:t>
            </a:r>
            <a:r>
              <a:rPr lang="en-US" sz="3600" dirty="0" smtClean="0">
                <a:cs typeface="2  Davat" pitchFamily="2" charset="-78"/>
              </a:rPr>
              <a:t>MAC</a:t>
            </a:r>
            <a:endParaRPr lang="fa-IR" sz="3600" dirty="0" smtClean="0">
              <a:cs typeface="2  Davat" pitchFamily="2" charset="-78"/>
            </a:endParaRPr>
          </a:p>
          <a:p>
            <a:r>
              <a:rPr lang="fa-IR" sz="4400" dirty="0">
                <a:ln>
                  <a:solidFill>
                    <a:schemeClr val="accent5"/>
                  </a:solidFill>
                </a:ln>
                <a:cs typeface="2  Davat" pitchFamily="2" charset="-78"/>
              </a:rPr>
              <a:t>حد تماس مجاز(</a:t>
            </a:r>
            <a:r>
              <a:rPr lang="en-US" sz="4000" dirty="0" smtClean="0">
                <a:cs typeface="2  Davat" pitchFamily="2" charset="-78"/>
              </a:rPr>
              <a:t>Permissible Exposure Limit</a:t>
            </a:r>
            <a:r>
              <a:rPr lang="fa-IR" sz="4000" dirty="0" smtClean="0">
                <a:cs typeface="2  Davat" pitchFamily="2" charset="-78"/>
              </a:rPr>
              <a:t>) یا </a:t>
            </a:r>
            <a:r>
              <a:rPr lang="en-US" sz="4000" dirty="0" smtClean="0">
                <a:cs typeface="2  Davat" pitchFamily="2" charset="-78"/>
              </a:rPr>
              <a:t>PEL</a:t>
            </a:r>
            <a:endParaRPr lang="fa-IR" sz="4000" dirty="0" smtClean="0">
              <a:cs typeface="2  Davat" pitchFamily="2" charset="-78"/>
            </a:endParaRPr>
          </a:p>
          <a:p>
            <a:r>
              <a:rPr lang="fa-IR" sz="4400" dirty="0">
                <a:ln>
                  <a:solidFill>
                    <a:schemeClr val="accent5"/>
                  </a:solidFill>
                </a:ln>
                <a:cs typeface="2  Davat" pitchFamily="2" charset="-78"/>
              </a:rPr>
              <a:t>حدود </a:t>
            </a:r>
            <a:r>
              <a:rPr lang="fa-IR" sz="4400" dirty="0" smtClean="0">
                <a:ln>
                  <a:solidFill>
                    <a:schemeClr val="accent5"/>
                  </a:solidFill>
                </a:ln>
                <a:cs typeface="2  Davat" pitchFamily="2" charset="-78"/>
              </a:rPr>
              <a:t>مجازمواجهه </a:t>
            </a:r>
            <a:r>
              <a:rPr lang="fa-IR" sz="4400" dirty="0">
                <a:ln>
                  <a:solidFill>
                    <a:schemeClr val="accent5"/>
                  </a:solidFill>
                </a:ln>
                <a:cs typeface="2  Davat" pitchFamily="2" charset="-78"/>
              </a:rPr>
              <a:t>شغلی </a:t>
            </a:r>
            <a:r>
              <a:rPr lang="fa-IR" sz="3600" dirty="0" smtClean="0">
                <a:cs typeface="2  Davat" pitchFamily="2" charset="-78"/>
              </a:rPr>
              <a:t>(</a:t>
            </a:r>
            <a:r>
              <a:rPr lang="en-US" sz="3600" dirty="0">
                <a:cs typeface="2  Davat" pitchFamily="2" charset="-78"/>
              </a:rPr>
              <a:t>Occupational Exposure Limits</a:t>
            </a:r>
            <a:r>
              <a:rPr lang="fa-IR" sz="3600" dirty="0" smtClean="0">
                <a:cs typeface="2  Davat" pitchFamily="2" charset="-78"/>
              </a:rPr>
              <a:t>) یا</a:t>
            </a:r>
            <a:r>
              <a:rPr lang="en-US" sz="3600" dirty="0" smtClean="0">
                <a:cs typeface="2  Davat" pitchFamily="2" charset="-78"/>
              </a:rPr>
              <a:t>OEL</a:t>
            </a:r>
            <a:endParaRPr lang="fa-IR" sz="3600" dirty="0" smtClean="0">
              <a:cs typeface="2  Davat" pitchFamily="2" charset="-78"/>
            </a:endParaRPr>
          </a:p>
          <a:p>
            <a:pPr marL="0" indent="0">
              <a:buNone/>
            </a:pPr>
            <a:r>
              <a:rPr lang="fa-IR" sz="3600" dirty="0" smtClean="0">
                <a:ln>
                  <a:solidFill>
                    <a:schemeClr val="tx1"/>
                  </a:solidFill>
                </a:ln>
                <a:cs typeface="2  Davat" pitchFamily="2" charset="-78"/>
              </a:rPr>
              <a:t>در یک مفهوم بکار میروند</a:t>
            </a:r>
            <a:r>
              <a:rPr lang="fa-IR" sz="3600" dirty="0" smtClean="0">
                <a:cs typeface="2  Davat" pitchFamily="2" charset="-78"/>
              </a:rPr>
              <a:t>.</a:t>
            </a:r>
            <a:endParaRPr lang="en-US" sz="3600" dirty="0" smtClean="0">
              <a:cs typeface="2  Davat" pitchFamily="2" charset="-78"/>
            </a:endParaRPr>
          </a:p>
          <a:p>
            <a:pPr marL="0" indent="0">
              <a:buNone/>
            </a:pPr>
            <a:r>
              <a:rPr lang="fa-IR" sz="3600" dirty="0" smtClean="0">
                <a:ln>
                  <a:solidFill>
                    <a:schemeClr val="tx1"/>
                  </a:solidFill>
                </a:ln>
                <a:cs typeface="2  Davat" pitchFamily="2" charset="-78"/>
              </a:rPr>
              <a:t>در واقع حدود مجاز مواجهه عددی را بیان میکند که تقریبا همه شاغلین در برابر مواجهه با آن دچار بیماری و عوارض ناشی از کار با آن ماده نشوند</a:t>
            </a:r>
            <a:r>
              <a:rPr lang="fa-IR" sz="3200" dirty="0" smtClean="0">
                <a:ln>
                  <a:solidFill>
                    <a:schemeClr val="tx1"/>
                  </a:solidFill>
                </a:ln>
                <a:cs typeface="2  Davat" pitchFamily="2" charset="-78"/>
              </a:rPr>
              <a:t>.</a:t>
            </a:r>
          </a:p>
          <a:p>
            <a:pPr marL="0" indent="0">
              <a:buNone/>
            </a:pPr>
            <a:r>
              <a:rPr lang="fa-IR" sz="3600" dirty="0">
                <a:ln>
                  <a:solidFill>
                    <a:schemeClr val="tx1"/>
                  </a:solidFill>
                </a:ln>
                <a:cs typeface="2  Davat" pitchFamily="2" charset="-78"/>
              </a:rPr>
              <a:t>حدود مجاز مواجهه شغلی با مواد شیمیایی بر </a:t>
            </a:r>
            <a:r>
              <a:rPr lang="fa-IR" sz="3600" dirty="0" smtClean="0">
                <a:ln>
                  <a:solidFill>
                    <a:schemeClr val="tx1"/>
                  </a:solidFill>
                </a:ln>
                <a:cs typeface="2  Davat" pitchFamily="2" charset="-78"/>
              </a:rPr>
              <a:t>حسب</a:t>
            </a:r>
            <a:r>
              <a:rPr lang="en-US" sz="3600" dirty="0" smtClean="0">
                <a:ln>
                  <a:solidFill>
                    <a:schemeClr val="tx1"/>
                  </a:solidFill>
                </a:ln>
                <a:cs typeface="2  Davat" pitchFamily="2" charset="-78"/>
              </a:rPr>
              <a:t>ppm</a:t>
            </a:r>
            <a:r>
              <a:rPr lang="fa-IR" sz="3600" dirty="0" smtClean="0">
                <a:ln>
                  <a:solidFill>
                    <a:schemeClr val="tx1"/>
                  </a:solidFill>
                </a:ln>
                <a:cs typeface="2  Davat" pitchFamily="2" charset="-78"/>
              </a:rPr>
              <a:t>یا </a:t>
            </a:r>
            <a:r>
              <a:rPr lang="en-US" sz="3600" dirty="0" smtClean="0">
                <a:ln>
                  <a:solidFill>
                    <a:schemeClr val="tx1"/>
                  </a:solidFill>
                </a:ln>
                <a:cs typeface="2  Davat" pitchFamily="2" charset="-78"/>
              </a:rPr>
              <a:t>mg/m3</a:t>
            </a:r>
            <a:r>
              <a:rPr lang="fa-IR" sz="3600" dirty="0" smtClean="0">
                <a:ln>
                  <a:solidFill>
                    <a:schemeClr val="tx1"/>
                  </a:solidFill>
                </a:ln>
                <a:cs typeface="2  Davat" pitchFamily="2" charset="-78"/>
              </a:rPr>
              <a:t> ارائه می شوند.</a:t>
            </a:r>
            <a:endParaRPr lang="en-US" sz="3600" dirty="0">
              <a:ln>
                <a:solidFill>
                  <a:schemeClr val="tx1"/>
                </a:solidFill>
              </a:ln>
              <a:cs typeface="2  Davat" pitchFamily="2" charset="-78"/>
            </a:endParaRPr>
          </a:p>
        </p:txBody>
      </p:sp>
    </p:spTree>
    <p:extLst>
      <p:ext uri="{BB962C8B-B14F-4D97-AF65-F5344CB8AC3E}">
        <p14:creationId xmlns:p14="http://schemas.microsoft.com/office/powerpoint/2010/main" val="1449500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03" y="189782"/>
            <a:ext cx="11024558" cy="9144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نکات اساسی در استفاده از حدود مجاز</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526211" y="1450848"/>
            <a:ext cx="11248846" cy="4596383"/>
          </a:xfrm>
        </p:spPr>
        <p:txBody>
          <a:bodyPr>
            <a:normAutofit lnSpcReduction="10000"/>
          </a:bodyPr>
          <a:lstStyle/>
          <a:p>
            <a:pPr algn="just">
              <a:buClr>
                <a:schemeClr val="accent5"/>
              </a:buClr>
            </a:pPr>
            <a:r>
              <a:rPr lang="fa-IR" sz="4400" spc="-150" dirty="0">
                <a:ln>
                  <a:solidFill>
                    <a:schemeClr val="tx1"/>
                  </a:solidFill>
                </a:ln>
                <a:cs typeface="2  Davat" pitchFamily="2" charset="-78"/>
              </a:rPr>
              <a:t>حد مجاز </a:t>
            </a:r>
            <a:r>
              <a:rPr lang="fa-IR" sz="4400" spc="-150" dirty="0" smtClean="0">
                <a:ln>
                  <a:solidFill>
                    <a:schemeClr val="tx1"/>
                  </a:solidFill>
                </a:ln>
                <a:cs typeface="2  Davat" pitchFamily="2" charset="-78"/>
              </a:rPr>
              <a:t>مواجهه بایستی </a:t>
            </a:r>
            <a:r>
              <a:rPr lang="fa-IR" sz="4400" spc="-150" dirty="0">
                <a:ln>
                  <a:solidFill>
                    <a:schemeClr val="tx1"/>
                  </a:solidFill>
                </a:ln>
                <a:cs typeface="2  Davat" pitchFamily="2" charset="-78"/>
              </a:rPr>
              <a:t>توسط </a:t>
            </a:r>
            <a:r>
              <a:rPr lang="fa-IR" sz="4400" spc="-150" dirty="0">
                <a:solidFill>
                  <a:srgbClr val="FF0000"/>
                </a:solidFill>
                <a:cs typeface="2  Davat" pitchFamily="2" charset="-78"/>
              </a:rPr>
              <a:t>کارشناسان</a:t>
            </a:r>
            <a:r>
              <a:rPr lang="fa-IR" sz="4400" spc="-150" dirty="0">
                <a:cs typeface="2  Davat" pitchFamily="2" charset="-78"/>
              </a:rPr>
              <a:t> و </a:t>
            </a:r>
            <a:r>
              <a:rPr lang="fa-IR" sz="4400" spc="-150" dirty="0">
                <a:solidFill>
                  <a:srgbClr val="FF0000"/>
                </a:solidFill>
                <a:cs typeface="2  Davat" pitchFamily="2" charset="-78"/>
              </a:rPr>
              <a:t>متخصصان بهداشت حرفه اي </a:t>
            </a:r>
            <a:r>
              <a:rPr lang="fa-IR" sz="4400" spc="-150" dirty="0">
                <a:cs typeface="2  Davat" pitchFamily="2" charset="-78"/>
              </a:rPr>
              <a:t>مورد استفاده قرار گیرد</a:t>
            </a:r>
            <a:r>
              <a:rPr lang="fa-IR" sz="4400" spc="-150" dirty="0" smtClean="0">
                <a:cs typeface="2  Davat" pitchFamily="2" charset="-78"/>
              </a:rPr>
              <a:t>.</a:t>
            </a:r>
          </a:p>
          <a:p>
            <a:pPr algn="just">
              <a:buClr>
                <a:schemeClr val="accent5"/>
              </a:buClr>
            </a:pPr>
            <a:r>
              <a:rPr lang="fa-IR" sz="4400" spc="-150" dirty="0" smtClean="0">
                <a:cs typeface="2  Davat" pitchFamily="2" charset="-78"/>
              </a:rPr>
              <a:t> </a:t>
            </a:r>
            <a:r>
              <a:rPr lang="fa-IR" sz="4400" spc="-150" dirty="0">
                <a:cs typeface="2  Davat" pitchFamily="2" charset="-78"/>
              </a:rPr>
              <a:t>این حدود با </a:t>
            </a:r>
            <a:r>
              <a:rPr lang="fa-IR" sz="4400" spc="-150" dirty="0" smtClean="0">
                <a:cs typeface="2  Davat" pitchFamily="2" charset="-78"/>
              </a:rPr>
              <a:t>هدف </a:t>
            </a:r>
            <a:r>
              <a:rPr lang="fa-IR" sz="4400" spc="-150" dirty="0" smtClean="0">
                <a:solidFill>
                  <a:srgbClr val="FF0000"/>
                </a:solidFill>
                <a:cs typeface="2  Davat" pitchFamily="2" charset="-78"/>
              </a:rPr>
              <a:t>ارزیابی </a:t>
            </a:r>
            <a:r>
              <a:rPr lang="fa-IR" sz="4400" spc="-150" dirty="0">
                <a:solidFill>
                  <a:srgbClr val="FF0000"/>
                </a:solidFill>
                <a:cs typeface="2  Davat" pitchFamily="2" charset="-78"/>
              </a:rPr>
              <a:t>و کنترل مخاطرات محیطهاي کاري </a:t>
            </a:r>
            <a:r>
              <a:rPr lang="fa-IR" sz="4400" spc="-150" dirty="0">
                <a:cs typeface="2  Davat" pitchFamily="2" charset="-78"/>
              </a:rPr>
              <a:t>تعیین شده است و نباید در موارد دیگر مثل </a:t>
            </a:r>
            <a:r>
              <a:rPr lang="fa-IR" sz="4400" spc="-150" dirty="0">
                <a:solidFill>
                  <a:srgbClr val="0070C0"/>
                </a:solidFill>
                <a:cs typeface="2  Davat" pitchFamily="2" charset="-78"/>
              </a:rPr>
              <a:t>ارزیابی </a:t>
            </a:r>
            <a:r>
              <a:rPr lang="fa-IR" sz="4400" spc="-150" dirty="0" smtClean="0">
                <a:solidFill>
                  <a:srgbClr val="0070C0"/>
                </a:solidFill>
                <a:cs typeface="2  Davat" pitchFamily="2" charset="-78"/>
              </a:rPr>
              <a:t>و کنترل </a:t>
            </a:r>
            <a:r>
              <a:rPr lang="fa-IR" sz="4400" spc="-150" dirty="0">
                <a:solidFill>
                  <a:srgbClr val="0070C0"/>
                </a:solidFill>
                <a:cs typeface="2  Davat" pitchFamily="2" charset="-78"/>
              </a:rPr>
              <a:t>آلودگی هواي مناطق شهري</a:t>
            </a:r>
            <a:r>
              <a:rPr lang="fa-IR" sz="4400" spc="-150" dirty="0">
                <a:cs typeface="2  Davat" pitchFamily="2" charset="-78"/>
              </a:rPr>
              <a:t>، </a:t>
            </a:r>
            <a:r>
              <a:rPr lang="fa-IR" sz="4400" spc="-150" dirty="0">
                <a:solidFill>
                  <a:srgbClr val="00B0F0"/>
                </a:solidFill>
                <a:cs typeface="2  Davat" pitchFamily="2" charset="-78"/>
              </a:rPr>
              <a:t>روستایی یا زیست محیطی </a:t>
            </a:r>
            <a:r>
              <a:rPr lang="fa-IR" sz="4400" spc="-150" dirty="0">
                <a:cs typeface="2  Davat" pitchFamily="2" charset="-78"/>
              </a:rPr>
              <a:t>مورد استفاده قرارگیرند. </a:t>
            </a:r>
          </a:p>
          <a:p>
            <a:pPr algn="just">
              <a:buClr>
                <a:schemeClr val="accent5"/>
              </a:buClr>
            </a:pPr>
            <a:r>
              <a:rPr lang="fa-IR" sz="4400" dirty="0">
                <a:cs typeface="2  Davat" pitchFamily="2" charset="-78"/>
              </a:rPr>
              <a:t>نباید براي برآورد پتانسیل سمیت مواجهه هاي مداوم و بی وقفه یا دوره هاي کاري طولانی مدت استفاده نمود. </a:t>
            </a:r>
          </a:p>
          <a:p>
            <a:pPr marL="0" indent="0" algn="just">
              <a:buClr>
                <a:schemeClr val="accent5"/>
              </a:buClr>
              <a:buNone/>
            </a:pPr>
            <a:endParaRPr lang="fa-IR" sz="4400" spc="-150" dirty="0" smtClean="0">
              <a:cs typeface="2  Davat" pitchFamily="2" charset="-78"/>
            </a:endParaRPr>
          </a:p>
        </p:txBody>
      </p:sp>
    </p:spTree>
    <p:extLst>
      <p:ext uri="{BB962C8B-B14F-4D97-AF65-F5344CB8AC3E}">
        <p14:creationId xmlns:p14="http://schemas.microsoft.com/office/powerpoint/2010/main" val="23994121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56" y="324930"/>
            <a:ext cx="10808897" cy="1000836"/>
          </a:xfr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نکات اساسی در استفاده از حدود مجاز</a:t>
            </a:r>
          </a:p>
        </p:txBody>
      </p:sp>
      <p:sp>
        <p:nvSpPr>
          <p:cNvPr id="3" name="Content Placeholder 2"/>
          <p:cNvSpPr>
            <a:spLocks noGrp="1"/>
          </p:cNvSpPr>
          <p:nvPr>
            <p:ph idx="1"/>
          </p:nvPr>
        </p:nvSpPr>
        <p:spPr>
          <a:xfrm>
            <a:off x="319176" y="1541425"/>
            <a:ext cx="11611155" cy="4430926"/>
          </a:xfrm>
        </p:spPr>
        <p:txBody>
          <a:bodyPr>
            <a:noAutofit/>
          </a:bodyPr>
          <a:lstStyle/>
          <a:p>
            <a:pPr algn="just"/>
            <a:r>
              <a:rPr lang="fa-IR" sz="3600" dirty="0">
                <a:ln>
                  <a:solidFill>
                    <a:schemeClr val="tx1"/>
                  </a:solidFill>
                </a:ln>
                <a:cs typeface="2  Davat" pitchFamily="2" charset="-78"/>
              </a:rPr>
              <a:t>نباید براي برآورد پتانسیل سمیت مواجهه هاي مداوم و بی وقفه یا دوره هاي کاري طولانی مدت استفاده نمود. </a:t>
            </a:r>
          </a:p>
          <a:p>
            <a:r>
              <a:rPr lang="fa-IR" sz="3600" dirty="0">
                <a:ln>
                  <a:solidFill>
                    <a:schemeClr val="tx1"/>
                  </a:solidFill>
                </a:ln>
                <a:cs typeface="2  Davat" pitchFamily="2" charset="-78"/>
              </a:rPr>
              <a:t>براي اثبات یا رد وجود یک عارضه یا بیماري در افراد نباید استفاده شود.</a:t>
            </a:r>
          </a:p>
          <a:p>
            <a:pPr marL="0" indent="0" algn="just">
              <a:buNone/>
            </a:pPr>
            <a:r>
              <a:rPr lang="fa-IR" sz="3600" dirty="0">
                <a:ln>
                  <a:solidFill>
                    <a:schemeClr val="tx1"/>
                  </a:solidFill>
                </a:ln>
                <a:cs typeface="2  Zar" pitchFamily="2" charset="-78"/>
              </a:rPr>
              <a:t>انتظار میرود با تأمین شرایط مناسب و اعمال اقدامات کنترلی در محیطهاي کاري به طوري که منجر به کاهش مواجهه شاغلین با عوامل شیمیائی با غلظت کمتر از حدود مجازمواجهه آنها گردد، اثرات سوء کوتاه مدت و بلند مدت ناشی از این عوامل در شاغلین ایجاد نگردد.</a:t>
            </a:r>
            <a:endParaRPr lang="en-US" sz="3600" dirty="0">
              <a:ln>
                <a:solidFill>
                  <a:schemeClr val="tx1"/>
                </a:solidFill>
              </a:ln>
              <a:cs typeface="2  Zar" pitchFamily="2" charset="-78"/>
            </a:endParaRPr>
          </a:p>
          <a:p>
            <a:endParaRPr lang="fa-IR" sz="4000" dirty="0">
              <a:ln>
                <a:solidFill>
                  <a:schemeClr val="tx1"/>
                </a:solidFill>
              </a:ln>
            </a:endParaRPr>
          </a:p>
        </p:txBody>
      </p:sp>
    </p:spTree>
    <p:extLst>
      <p:ext uri="{BB962C8B-B14F-4D97-AF65-F5344CB8AC3E}">
        <p14:creationId xmlns:p14="http://schemas.microsoft.com/office/powerpoint/2010/main" val="381896191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21" y="4790364"/>
            <a:ext cx="2316392" cy="1938096"/>
          </a:xfrm>
          <a:prstGeom prst="rect">
            <a:avLst/>
          </a:prstGeom>
        </p:spPr>
      </p:pic>
      <p:sp>
        <p:nvSpPr>
          <p:cNvPr id="2" name="Title 1"/>
          <p:cNvSpPr>
            <a:spLocks noGrp="1"/>
          </p:cNvSpPr>
          <p:nvPr>
            <p:ph type="title"/>
          </p:nvPr>
        </p:nvSpPr>
        <p:spPr>
          <a:xfrm>
            <a:off x="841235" y="316302"/>
            <a:ext cx="10700908" cy="86563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نکات اساسی در استفاده از حدود مجاز</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677334" y="1173708"/>
            <a:ext cx="10895967" cy="5113315"/>
          </a:xfrm>
        </p:spPr>
        <p:txBody>
          <a:bodyPr>
            <a:noAutofit/>
          </a:bodyPr>
          <a:lstStyle/>
          <a:p>
            <a:pPr algn="just"/>
            <a:r>
              <a:rPr lang="fa-IR" sz="4000" spc="-150" dirty="0" smtClean="0">
                <a:cs typeface="2  Zar" pitchFamily="2" charset="-78"/>
              </a:rPr>
              <a:t>به دلایل </a:t>
            </a:r>
            <a:r>
              <a:rPr lang="fa-IR" sz="4000" spc="-150" dirty="0">
                <a:cs typeface="2  Zar" pitchFamily="2" charset="-78"/>
              </a:rPr>
              <a:t>مختلف از جمله </a:t>
            </a:r>
            <a:r>
              <a:rPr lang="fa-IR" sz="4000" i="1" spc="-150" dirty="0">
                <a:ln>
                  <a:solidFill>
                    <a:schemeClr val="accent4"/>
                  </a:solidFill>
                </a:ln>
                <a:effectLst>
                  <a:outerShdw blurRad="38100" dist="38100" dir="2700000" algn="tl">
                    <a:srgbClr val="000000">
                      <a:alpha val="43137"/>
                    </a:srgbClr>
                  </a:outerShdw>
                </a:effectLst>
                <a:cs typeface="2  Zar" pitchFamily="2" charset="-78"/>
              </a:rPr>
              <a:t>تفاوت در حساسیت و آسیب پذیري افراد</a:t>
            </a:r>
            <a:r>
              <a:rPr lang="fa-IR" sz="4000" spc="-150" dirty="0">
                <a:cs typeface="2  Zar" pitchFamily="2" charset="-78"/>
              </a:rPr>
              <a:t>، ممکن است بخش کوچکی </a:t>
            </a:r>
            <a:r>
              <a:rPr lang="fa-IR" sz="4000" spc="-150" dirty="0" smtClean="0">
                <a:cs typeface="2  Zar" pitchFamily="2" charset="-78"/>
              </a:rPr>
              <a:t>ازشاغلین </a:t>
            </a:r>
            <a:r>
              <a:rPr lang="fa-IR" sz="4000" spc="-150" dirty="0">
                <a:cs typeface="2  Zar" pitchFamily="2" charset="-78"/>
              </a:rPr>
              <a:t>در اثر مواجهه با مقادیر معادل و یا حتی کمتر از حد تعیین شده دچار </a:t>
            </a:r>
            <a:r>
              <a:rPr lang="fa-IR" sz="4000" spc="-150" dirty="0" smtClean="0">
                <a:cs typeface="2  Zar" pitchFamily="2" charset="-78"/>
              </a:rPr>
              <a:t>عوارض جزئی</a:t>
            </a:r>
            <a:r>
              <a:rPr lang="fa-IR" sz="4000" spc="-150" dirty="0">
                <a:cs typeface="2  Zar" pitchFamily="2" charset="-78"/>
              </a:rPr>
              <a:t>، بیماري </a:t>
            </a:r>
            <a:r>
              <a:rPr lang="fa-IR" sz="4000" spc="-150" dirty="0" smtClean="0">
                <a:cs typeface="2  Zar" pitchFamily="2" charset="-78"/>
              </a:rPr>
              <a:t>یاعارضه </a:t>
            </a:r>
            <a:r>
              <a:rPr lang="fa-IR" sz="4000" spc="-150" dirty="0">
                <a:cs typeface="2  Zar" pitchFamily="2" charset="-78"/>
              </a:rPr>
              <a:t>جدي و تشدید یا پیشرفت عوارض و بیماریهاي قبلی شوند. در این موارد، متخصص طب </a:t>
            </a:r>
            <a:r>
              <a:rPr lang="fa-IR" sz="4000" spc="-150" dirty="0" smtClean="0">
                <a:cs typeface="2  Zar" pitchFamily="2" charset="-78"/>
              </a:rPr>
              <a:t>کار بایستی </a:t>
            </a:r>
            <a:r>
              <a:rPr lang="fa-IR" sz="4000" spc="-150" dirty="0">
                <a:cs typeface="2  Zar" pitchFamily="2" charset="-78"/>
              </a:rPr>
              <a:t>این گروه از </a:t>
            </a:r>
            <a:r>
              <a:rPr lang="fa-IR" sz="4400" spc="-150" dirty="0">
                <a:cs typeface="2  Zar" pitchFamily="2" charset="-78"/>
              </a:rPr>
              <a:t>افراد</a:t>
            </a:r>
            <a:r>
              <a:rPr lang="fa-IR" sz="4000" spc="-150" dirty="0">
                <a:cs typeface="2  Zar" pitchFamily="2" charset="-78"/>
              </a:rPr>
              <a:t> را شناسایی و تحت مراقبت ویژه قرار دهند</a:t>
            </a:r>
            <a:r>
              <a:rPr lang="fa-IR" sz="4000" spc="-150" dirty="0" smtClean="0">
                <a:cs typeface="2  Zar" pitchFamily="2" charset="-78"/>
              </a:rPr>
              <a:t>.</a:t>
            </a:r>
          </a:p>
          <a:p>
            <a:pPr algn="just"/>
            <a:r>
              <a:rPr lang="fa-IR" sz="4000" dirty="0">
                <a:cs typeface="2  Zar" pitchFamily="2" charset="-78"/>
              </a:rPr>
              <a:t>حدود اعلام شده </a:t>
            </a:r>
            <a:r>
              <a:rPr lang="fa-IR" sz="4000" i="1" u="sng" dirty="0">
                <a:solidFill>
                  <a:srgbClr val="FF0000"/>
                </a:solidFill>
                <a:effectLst>
                  <a:outerShdw blurRad="38100" dist="38100" dir="2700000" algn="tl">
                    <a:srgbClr val="000000">
                      <a:alpha val="43137"/>
                    </a:srgbClr>
                  </a:outerShdw>
                </a:effectLst>
                <a:cs typeface="2  Zar" pitchFamily="2" charset="-78"/>
              </a:rPr>
              <a:t>مرز قطعی </a:t>
            </a:r>
            <a:r>
              <a:rPr lang="fa-IR" sz="4000" i="1" u="sng" dirty="0" smtClean="0">
                <a:solidFill>
                  <a:srgbClr val="FF0000"/>
                </a:solidFill>
                <a:effectLst>
                  <a:outerShdw blurRad="38100" dist="38100" dir="2700000" algn="tl">
                    <a:srgbClr val="000000">
                      <a:alpha val="43137"/>
                    </a:srgbClr>
                  </a:outerShdw>
                </a:effectLst>
                <a:cs typeface="2  Zar" pitchFamily="2" charset="-78"/>
              </a:rPr>
              <a:t>بین ایمنی </a:t>
            </a:r>
            <a:r>
              <a:rPr lang="fa-IR" sz="4000" i="1" u="sng" dirty="0">
                <a:solidFill>
                  <a:srgbClr val="FF0000"/>
                </a:solidFill>
                <a:effectLst>
                  <a:outerShdw blurRad="38100" dist="38100" dir="2700000" algn="tl">
                    <a:srgbClr val="000000">
                      <a:alpha val="43137"/>
                    </a:srgbClr>
                  </a:outerShdw>
                </a:effectLst>
                <a:cs typeface="2  Zar" pitchFamily="2" charset="-78"/>
              </a:rPr>
              <a:t>و </a:t>
            </a:r>
            <a:r>
              <a:rPr lang="fa-IR" sz="4000" i="1" u="sng" dirty="0" smtClean="0">
                <a:solidFill>
                  <a:srgbClr val="FF0000"/>
                </a:solidFill>
                <a:effectLst>
                  <a:outerShdw blurRad="38100" dist="38100" dir="2700000" algn="tl">
                    <a:srgbClr val="000000">
                      <a:alpha val="43137"/>
                    </a:srgbClr>
                  </a:outerShdw>
                </a:effectLst>
                <a:cs typeface="2  Zar" pitchFamily="2" charset="-78"/>
              </a:rPr>
              <a:t>خطر </a:t>
            </a:r>
            <a:r>
              <a:rPr lang="fa-IR" sz="4000" dirty="0" smtClean="0">
                <a:cs typeface="2  Zar" pitchFamily="2" charset="-78"/>
              </a:rPr>
              <a:t>مواجهه‌شغلی</a:t>
            </a:r>
          </a:p>
          <a:p>
            <a:pPr algn="just"/>
            <a:r>
              <a:rPr lang="fa-IR" sz="4000" spc="-150" dirty="0" smtClean="0">
                <a:cs typeface="2  Zar" pitchFamily="2" charset="-78"/>
              </a:rPr>
              <a:t> </a:t>
            </a:r>
            <a:r>
              <a:rPr lang="fa-IR" sz="4000" spc="-150" dirty="0">
                <a:cs typeface="2  Zar" pitchFamily="2" charset="-78"/>
              </a:rPr>
              <a:t>با مواد شیمیایی </a:t>
            </a:r>
            <a:r>
              <a:rPr lang="fa-IR" sz="4000" i="1" u="sng" spc="-150" dirty="0" smtClean="0">
                <a:solidFill>
                  <a:srgbClr val="FF0000"/>
                </a:solidFill>
                <a:effectLst>
                  <a:outerShdw blurRad="38100" dist="38100" dir="2700000" algn="tl">
                    <a:srgbClr val="000000">
                      <a:alpha val="43137"/>
                    </a:srgbClr>
                  </a:outerShdw>
                </a:effectLst>
                <a:cs typeface="2  Zar" pitchFamily="2" charset="-78"/>
              </a:rPr>
              <a:t>نمیباشد</a:t>
            </a:r>
            <a:r>
              <a:rPr lang="fa-IR" sz="4000" spc="-150" dirty="0" smtClean="0">
                <a:cs typeface="2  Zar" pitchFamily="2" charset="-78"/>
              </a:rPr>
              <a:t>.بنا بر اعلام </a:t>
            </a:r>
            <a:r>
              <a:rPr lang="en-US" sz="4000" spc="-150" dirty="0" smtClean="0">
                <a:cs typeface="2  Zar" pitchFamily="2" charset="-78"/>
              </a:rPr>
              <a:t>OSHA </a:t>
            </a:r>
            <a:r>
              <a:rPr lang="fa-IR" sz="4000" spc="-150" dirty="0" smtClean="0">
                <a:cs typeface="2  Zar" pitchFamily="2" charset="-78"/>
              </a:rPr>
              <a:t>تنها در غلظتی‌معادل </a:t>
            </a:r>
          </a:p>
          <a:p>
            <a:pPr algn="just"/>
            <a:r>
              <a:rPr lang="fa-IR" sz="4000" spc="-150" dirty="0" smtClean="0">
                <a:cs typeface="2  Zar" pitchFamily="2" charset="-78"/>
              </a:rPr>
              <a:t>ده درصد حد مجازیا کمتر از آن اقدام خاصی لازم نیست انجام شود.</a:t>
            </a:r>
          </a:p>
        </p:txBody>
      </p:sp>
    </p:spTree>
    <p:extLst>
      <p:ext uri="{BB962C8B-B14F-4D97-AF65-F5344CB8AC3E}">
        <p14:creationId xmlns:p14="http://schemas.microsoft.com/office/powerpoint/2010/main" val="21245681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 y="168412"/>
            <a:ext cx="11941019" cy="94504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نکات اساسی در استفاده از حدود مجاز</a:t>
            </a:r>
          </a:p>
        </p:txBody>
      </p:sp>
      <p:sp>
        <p:nvSpPr>
          <p:cNvPr id="3" name="Content Placeholder 2"/>
          <p:cNvSpPr>
            <a:spLocks noGrp="1"/>
          </p:cNvSpPr>
          <p:nvPr>
            <p:ph idx="1"/>
          </p:nvPr>
        </p:nvSpPr>
        <p:spPr>
          <a:xfrm>
            <a:off x="3510950" y="1255594"/>
            <a:ext cx="8082951" cy="5022375"/>
          </a:xfrm>
        </p:spPr>
        <p:txBody>
          <a:bodyPr>
            <a:noAutofit/>
          </a:bodyPr>
          <a:lstStyle/>
          <a:p>
            <a:pPr algn="just">
              <a:buClr>
                <a:srgbClr val="002060"/>
              </a:buClr>
            </a:pPr>
            <a:r>
              <a:rPr lang="fa-IR" sz="4100" spc="-150" dirty="0" smtClean="0">
                <a:cs typeface="2  Davat" panose="00000400000000000000" pitchFamily="2" charset="-78"/>
              </a:rPr>
              <a:t>بنابراین عقل </a:t>
            </a:r>
            <a:r>
              <a:rPr lang="fa-IR" sz="4100" spc="-150" dirty="0">
                <a:cs typeface="2  Davat" panose="00000400000000000000" pitchFamily="2" charset="-78"/>
              </a:rPr>
              <a:t>و منطق حکم میکند که </a:t>
            </a:r>
            <a:r>
              <a:rPr lang="fa-IR" sz="4100" spc="-150" dirty="0">
                <a:solidFill>
                  <a:srgbClr val="FF0000"/>
                </a:solidFill>
                <a:cs typeface="2  Davat" panose="00000400000000000000" pitchFamily="2" charset="-78"/>
              </a:rPr>
              <a:t>غلظت تمام آلاینده هاي هواي محیط </a:t>
            </a:r>
            <a:r>
              <a:rPr lang="fa-IR" sz="4100" spc="-150" dirty="0" smtClean="0">
                <a:solidFill>
                  <a:srgbClr val="FF0000"/>
                </a:solidFill>
                <a:cs typeface="2  Davat" panose="00000400000000000000" pitchFamily="2" charset="-78"/>
              </a:rPr>
              <a:t>کاردرپایین </a:t>
            </a:r>
            <a:r>
              <a:rPr lang="fa-IR" sz="4100" spc="-150" dirty="0">
                <a:solidFill>
                  <a:srgbClr val="FF0000"/>
                </a:solidFill>
                <a:cs typeface="2  Davat" panose="00000400000000000000" pitchFamily="2" charset="-78"/>
              </a:rPr>
              <a:t>ترین سطح ممکن</a:t>
            </a:r>
            <a:r>
              <a:rPr lang="fa-IR" sz="4100" spc="-150" dirty="0">
                <a:cs typeface="2  Davat" panose="00000400000000000000" pitchFamily="2" charset="-78"/>
              </a:rPr>
              <a:t> کنترل شود.</a:t>
            </a:r>
          </a:p>
          <a:p>
            <a:pPr algn="just">
              <a:buClr>
                <a:srgbClr val="002060"/>
              </a:buClr>
            </a:pPr>
            <a:r>
              <a:rPr lang="fa-IR" sz="4100" spc="-150" dirty="0">
                <a:cs typeface="2  Davat" panose="00000400000000000000" pitchFamily="2" charset="-78"/>
              </a:rPr>
              <a:t>عوامل  فردی مانند </a:t>
            </a:r>
            <a:r>
              <a:rPr lang="fa-IR" sz="4100" spc="-150" dirty="0">
                <a:solidFill>
                  <a:srgbClr val="FF0000"/>
                </a:solidFill>
                <a:cs typeface="2  Davat" panose="00000400000000000000" pitchFamily="2" charset="-78"/>
              </a:rPr>
              <a:t>وراثت</a:t>
            </a:r>
            <a:r>
              <a:rPr lang="fa-IR" sz="4100" spc="-150" dirty="0">
                <a:cs typeface="2  Davat" panose="00000400000000000000" pitchFamily="2" charset="-78"/>
              </a:rPr>
              <a:t> ؛</a:t>
            </a:r>
            <a:r>
              <a:rPr lang="fa-IR" sz="4100" spc="-150" dirty="0">
                <a:solidFill>
                  <a:srgbClr val="FF0000"/>
                </a:solidFill>
                <a:cs typeface="2  Davat" panose="00000400000000000000" pitchFamily="2" charset="-78"/>
              </a:rPr>
              <a:t> سن</a:t>
            </a:r>
            <a:r>
              <a:rPr lang="fa-IR" sz="4100" spc="-150" dirty="0">
                <a:cs typeface="2  Davat" panose="00000400000000000000" pitchFamily="2" charset="-78"/>
              </a:rPr>
              <a:t>، </a:t>
            </a:r>
            <a:r>
              <a:rPr lang="fa-IR" sz="4100" spc="-150" dirty="0">
                <a:solidFill>
                  <a:srgbClr val="FF0000"/>
                </a:solidFill>
                <a:cs typeface="2  Davat" panose="00000400000000000000" pitchFamily="2" charset="-78"/>
              </a:rPr>
              <a:t>عادات فردي</a:t>
            </a:r>
            <a:r>
              <a:rPr lang="fa-IR" sz="4100" spc="-150" dirty="0">
                <a:cs typeface="2  Davat" panose="00000400000000000000" pitchFamily="2" charset="-78"/>
              </a:rPr>
              <a:t>، </a:t>
            </a:r>
            <a:r>
              <a:rPr lang="fa-IR" sz="4100" spc="-150" dirty="0">
                <a:solidFill>
                  <a:srgbClr val="FF0000"/>
                </a:solidFill>
                <a:cs typeface="2  Davat" panose="00000400000000000000" pitchFamily="2" charset="-78"/>
              </a:rPr>
              <a:t>استعمال سیگار</a:t>
            </a:r>
            <a:r>
              <a:rPr lang="fa-IR" sz="4100" spc="-150" dirty="0">
                <a:cs typeface="2  Davat" panose="00000400000000000000" pitchFamily="2" charset="-78"/>
              </a:rPr>
              <a:t>، </a:t>
            </a:r>
            <a:r>
              <a:rPr lang="fa-IR" sz="4100" spc="-150" dirty="0">
                <a:solidFill>
                  <a:srgbClr val="FF0000"/>
                </a:solidFill>
                <a:cs typeface="2  Davat" panose="00000400000000000000" pitchFamily="2" charset="-78"/>
              </a:rPr>
              <a:t>مواد مخدر</a:t>
            </a:r>
            <a:r>
              <a:rPr lang="fa-IR" sz="4100" spc="-150" dirty="0">
                <a:cs typeface="2  Davat" panose="00000400000000000000" pitchFamily="2" charset="-78"/>
              </a:rPr>
              <a:t>، </a:t>
            </a:r>
            <a:r>
              <a:rPr lang="fa-IR" sz="4100" spc="-150" dirty="0">
                <a:solidFill>
                  <a:srgbClr val="FF0000"/>
                </a:solidFill>
                <a:cs typeface="2  Davat" panose="00000400000000000000" pitchFamily="2" charset="-78"/>
              </a:rPr>
              <a:t>درمانهاي دارویی </a:t>
            </a:r>
            <a:r>
              <a:rPr lang="fa-IR" sz="4100" spc="-150" dirty="0">
                <a:cs typeface="2  Davat" panose="00000400000000000000" pitchFamily="2" charset="-78"/>
              </a:rPr>
              <a:t>و </a:t>
            </a:r>
            <a:r>
              <a:rPr lang="fa-IR" sz="4100" spc="-150" dirty="0">
                <a:solidFill>
                  <a:srgbClr val="FF0000"/>
                </a:solidFill>
                <a:cs typeface="2  Davat" panose="00000400000000000000" pitchFamily="2" charset="-78"/>
              </a:rPr>
              <a:t>مواجهه هاي قبلی با مواد شیمیایی </a:t>
            </a:r>
            <a:r>
              <a:rPr lang="fa-IR" sz="4100" spc="-150" dirty="0">
                <a:cs typeface="2  Davat" panose="00000400000000000000" pitchFamily="2" charset="-78"/>
              </a:rPr>
              <a:t>میتواند سبب شود افراد  با تماس با مواد شیمیایی به </a:t>
            </a:r>
            <a:r>
              <a:rPr lang="fa-IR" sz="4100" i="1" u="sng" spc="-150" dirty="0">
                <a:ln>
                  <a:solidFill>
                    <a:schemeClr val="accent4"/>
                  </a:solidFill>
                </a:ln>
                <a:cs typeface="2  Davat" panose="00000400000000000000" pitchFamily="2" charset="-78"/>
              </a:rPr>
              <a:t>میزان برابر و یا حتی کمتر از حدود مجاز </a:t>
            </a:r>
            <a:r>
              <a:rPr lang="fa-IR" sz="4100" spc="-150" dirty="0">
                <a:cs typeface="2  Davat" panose="00000400000000000000" pitchFamily="2" charset="-78"/>
              </a:rPr>
              <a:t>هم دچار عوارض یا بیماری های ناشی از کار شوند</a:t>
            </a:r>
            <a:r>
              <a:rPr lang="fa-IR" sz="4100" dirty="0">
                <a:cs typeface="2  Davat" panose="00000400000000000000" pitchFamily="2" charset="-78"/>
              </a:rPr>
              <a:t>.</a:t>
            </a:r>
            <a:endParaRPr lang="en-US" sz="4100" dirty="0">
              <a:cs typeface="2  Davat" panose="00000400000000000000" pitchFamily="2" charset="-78"/>
            </a:endParaRPr>
          </a:p>
          <a:p>
            <a:endParaRPr lang="fa-IR" sz="4000" dirty="0">
              <a:cs typeface="2  Davat"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1" y="4014541"/>
            <a:ext cx="3416059" cy="26709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1" y="1218121"/>
            <a:ext cx="3416059" cy="2587090"/>
          </a:xfrm>
          <a:prstGeom prst="rect">
            <a:avLst/>
          </a:prstGeom>
        </p:spPr>
      </p:pic>
    </p:spTree>
    <p:extLst>
      <p:ext uri="{BB962C8B-B14F-4D97-AF65-F5344CB8AC3E}">
        <p14:creationId xmlns:p14="http://schemas.microsoft.com/office/powerpoint/2010/main" val="21693995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6" y="241653"/>
            <a:ext cx="11041811" cy="940165"/>
          </a:xfrm>
        </p:spPr>
        <p:style>
          <a:lnRef idx="3">
            <a:schemeClr val="lt1"/>
          </a:lnRef>
          <a:fillRef idx="1">
            <a:schemeClr val="accent3"/>
          </a:fillRef>
          <a:effectRef idx="1">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سازمان های ارائه دهنده حدود مجاز</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425257" y="1190235"/>
            <a:ext cx="11323920" cy="4779244"/>
          </a:xfrm>
        </p:spPr>
        <p:txBody>
          <a:bodyPr>
            <a:noAutofit/>
          </a:bodyPr>
          <a:lstStyle/>
          <a:p>
            <a:pPr algn="just"/>
            <a:r>
              <a:rPr lang="fa-IR" sz="3600" dirty="0">
                <a:ln>
                  <a:solidFill>
                    <a:schemeClr val="tx1"/>
                  </a:solidFill>
                </a:ln>
                <a:cs typeface="2  Zar" pitchFamily="2" charset="-78"/>
              </a:rPr>
              <a:t>در دنیا سازمانهای </a:t>
            </a:r>
            <a:r>
              <a:rPr lang="fa-IR" sz="4000" dirty="0">
                <a:ln>
                  <a:solidFill>
                    <a:schemeClr val="tx1"/>
                  </a:solidFill>
                </a:ln>
                <a:cs typeface="2  Zar" pitchFamily="2" charset="-78"/>
              </a:rPr>
              <a:t>زیادی</a:t>
            </a:r>
            <a:r>
              <a:rPr lang="fa-IR" sz="3600" dirty="0">
                <a:ln>
                  <a:solidFill>
                    <a:schemeClr val="tx1"/>
                  </a:solidFill>
                </a:ln>
                <a:cs typeface="2  Zar" pitchFamily="2" charset="-78"/>
              </a:rPr>
              <a:t> وجود دارند که همه ساله حدود مجاز مواجهه با مواد شیمیایی را ارائه میدهند که حد مجاز  </a:t>
            </a:r>
            <a:r>
              <a:rPr lang="en-US" sz="3600" dirty="0">
                <a:ln>
                  <a:solidFill>
                    <a:schemeClr val="tx1"/>
                  </a:solidFill>
                </a:ln>
                <a:solidFill>
                  <a:srgbClr val="FF0000"/>
                </a:solidFill>
                <a:cs typeface="2  Zar" pitchFamily="2" charset="-78"/>
              </a:rPr>
              <a:t>TLV</a:t>
            </a:r>
            <a:r>
              <a:rPr lang="fa-IR" sz="3200" dirty="0">
                <a:ln>
                  <a:solidFill>
                    <a:schemeClr val="tx1"/>
                  </a:solidFill>
                </a:ln>
                <a:cs typeface="2  Zar" pitchFamily="2" charset="-78"/>
              </a:rPr>
              <a:t>  </a:t>
            </a:r>
            <a:r>
              <a:rPr lang="fa-IR" sz="3600" dirty="0">
                <a:ln>
                  <a:solidFill>
                    <a:schemeClr val="tx1"/>
                  </a:solidFill>
                </a:ln>
                <a:cs typeface="2  Zar" pitchFamily="2" charset="-78"/>
              </a:rPr>
              <a:t>معروف ترین آنهاست.از جمله :</a:t>
            </a:r>
          </a:p>
          <a:p>
            <a:pPr algn="just"/>
            <a:r>
              <a:rPr lang="fa-IR" sz="3600" dirty="0">
                <a:ln>
                  <a:solidFill>
                    <a:schemeClr val="tx1"/>
                  </a:solidFill>
                </a:ln>
                <a:cs typeface="2  Zar" pitchFamily="2" charset="-78"/>
              </a:rPr>
              <a:t>انجمن دولتی متخصصان بهداشت صنعتی آمریکا  </a:t>
            </a:r>
            <a:r>
              <a:rPr lang="en-US" sz="3600" dirty="0">
                <a:ln>
                  <a:solidFill>
                    <a:schemeClr val="tx1"/>
                  </a:solidFill>
                </a:ln>
                <a:cs typeface="2  Zar" pitchFamily="2" charset="-78"/>
              </a:rPr>
              <a:t>  </a:t>
            </a:r>
            <a:r>
              <a:rPr lang="en-US" sz="3600" dirty="0" smtClean="0">
                <a:ln>
                  <a:solidFill>
                    <a:schemeClr val="tx1"/>
                  </a:solidFill>
                </a:ln>
                <a:cs typeface="2  Zar" pitchFamily="2" charset="-78"/>
              </a:rPr>
              <a:t>ACGIH</a:t>
            </a:r>
            <a:endParaRPr lang="fa-IR" sz="3600" dirty="0">
              <a:ln>
                <a:solidFill>
                  <a:schemeClr val="tx1"/>
                </a:solidFill>
              </a:ln>
              <a:cs typeface="2  Zar" pitchFamily="2" charset="-78"/>
            </a:endParaRPr>
          </a:p>
          <a:p>
            <a:pPr algn="just"/>
            <a:r>
              <a:rPr lang="fa-IR" sz="4000" dirty="0">
                <a:ln>
                  <a:solidFill>
                    <a:schemeClr val="tx1"/>
                  </a:solidFill>
                </a:ln>
                <a:cs typeface="2  Zar" pitchFamily="2" charset="-78"/>
              </a:rPr>
              <a:t>سازمان کار آمریکا</a:t>
            </a:r>
            <a:r>
              <a:rPr lang="en-US" sz="4000" dirty="0">
                <a:ln>
                  <a:solidFill>
                    <a:schemeClr val="tx1"/>
                  </a:solidFill>
                </a:ln>
                <a:cs typeface="2  Zar" pitchFamily="2" charset="-78"/>
              </a:rPr>
              <a:t>     </a:t>
            </a:r>
            <a:r>
              <a:rPr lang="fa-IR" sz="4000" dirty="0">
                <a:ln>
                  <a:solidFill>
                    <a:schemeClr val="tx1"/>
                  </a:solidFill>
                </a:ln>
                <a:cs typeface="2  Zar" pitchFamily="2" charset="-78"/>
              </a:rPr>
              <a:t> </a:t>
            </a:r>
            <a:r>
              <a:rPr lang="en-US" sz="4000" dirty="0">
                <a:ln>
                  <a:solidFill>
                    <a:schemeClr val="tx1"/>
                  </a:solidFill>
                </a:ln>
                <a:cs typeface="2  Zar" pitchFamily="2" charset="-78"/>
              </a:rPr>
              <a:t>OSHA</a:t>
            </a:r>
          </a:p>
          <a:p>
            <a:pPr algn="just"/>
            <a:r>
              <a:rPr lang="fa-IR" sz="4000" dirty="0">
                <a:ln>
                  <a:solidFill>
                    <a:schemeClr val="tx1"/>
                  </a:solidFill>
                </a:ln>
                <a:cs typeface="2  Zar" pitchFamily="2" charset="-78"/>
              </a:rPr>
              <a:t>انستیتوی ملی بهداشت و ایمنی آمریکا  </a:t>
            </a:r>
            <a:r>
              <a:rPr lang="en-US" sz="4000" dirty="0">
                <a:ln>
                  <a:solidFill>
                    <a:schemeClr val="tx1"/>
                  </a:solidFill>
                </a:ln>
                <a:cs typeface="2  Zar" pitchFamily="2" charset="-78"/>
              </a:rPr>
              <a:t>NIOSH</a:t>
            </a:r>
          </a:p>
          <a:p>
            <a:pPr algn="just"/>
            <a:r>
              <a:rPr lang="fa-IR" sz="3600" dirty="0" smtClean="0">
                <a:ln>
                  <a:solidFill>
                    <a:schemeClr val="tx1"/>
                  </a:solidFill>
                </a:ln>
                <a:cs typeface="2  Zar" pitchFamily="2" charset="-78"/>
              </a:rPr>
              <a:t>سازمانهای دیگری نیز در کانادا، انگلستان ؛ استرالیا و سایر نقاط نیز وجود دارند که حدود مجاز را ارائه می دهند</a:t>
            </a:r>
            <a:r>
              <a:rPr lang="fa-IR" sz="3600" dirty="0" smtClean="0">
                <a:cs typeface="2  Zar" pitchFamily="2" charset="-78"/>
              </a:rPr>
              <a:t>.</a:t>
            </a:r>
            <a:endParaRPr lang="en-US" sz="3600" dirty="0">
              <a:cs typeface="2  Zar"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60" y="3206268"/>
            <a:ext cx="2729552" cy="7017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48" y="3976370"/>
            <a:ext cx="2826864" cy="7538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0" y="2303139"/>
            <a:ext cx="2729552" cy="809625"/>
          </a:xfrm>
          <a:prstGeom prst="rect">
            <a:avLst/>
          </a:prstGeom>
        </p:spPr>
      </p:pic>
    </p:spTree>
    <p:extLst>
      <p:ext uri="{BB962C8B-B14F-4D97-AF65-F5344CB8AC3E}">
        <p14:creationId xmlns:p14="http://schemas.microsoft.com/office/powerpoint/2010/main" val="543149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779" y="249993"/>
            <a:ext cx="10813980" cy="946245"/>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سازمان  ارائه دهنده حدود مجاز ایران</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90" b="13106"/>
          <a:stretch/>
        </p:blipFill>
        <p:spPr bwMode="auto">
          <a:xfrm>
            <a:off x="3441939" y="3411436"/>
            <a:ext cx="5019645" cy="321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3948" y="1432050"/>
            <a:ext cx="11079569" cy="4424598"/>
          </a:xfrm>
        </p:spPr>
        <p:txBody>
          <a:bodyPr>
            <a:normAutofit/>
          </a:bodyPr>
          <a:lstStyle/>
          <a:p>
            <a:pPr algn="just"/>
            <a:r>
              <a:rPr lang="fa-IR" sz="3600" dirty="0">
                <a:ln>
                  <a:solidFill>
                    <a:schemeClr val="tx1"/>
                  </a:solidFill>
                </a:ln>
                <a:cs typeface="2  Zar" pitchFamily="2" charset="-78"/>
              </a:rPr>
              <a:t>در ایران نیز </a:t>
            </a:r>
            <a:r>
              <a:rPr lang="fa-IR" sz="3600" dirty="0" smtClean="0">
                <a:ln>
                  <a:solidFill>
                    <a:schemeClr val="tx1"/>
                  </a:solidFill>
                </a:ln>
                <a:cs typeface="2  Zar" pitchFamily="2" charset="-78"/>
              </a:rPr>
              <a:t>مرکز سلامت محیط و کاراقدام </a:t>
            </a:r>
            <a:r>
              <a:rPr lang="fa-IR" sz="3600" dirty="0">
                <a:ln>
                  <a:solidFill>
                    <a:schemeClr val="tx1"/>
                  </a:solidFill>
                </a:ln>
                <a:cs typeface="2  Zar" pitchFamily="2" charset="-78"/>
              </a:rPr>
              <a:t>به تدوین حدود مجاز استاندارد برای کشور نموده است که در دوره های مختلف تجدید نظر می شود.</a:t>
            </a:r>
            <a:endParaRPr lang="fa-IR" sz="2800" dirty="0">
              <a:ln>
                <a:solidFill>
                  <a:schemeClr val="tx1"/>
                </a:solidFill>
              </a:ln>
              <a:cs typeface="2  Zar" pitchFamily="2" charset="-78"/>
            </a:endParaRPr>
          </a:p>
          <a:p>
            <a:pPr marL="0" indent="0" algn="just">
              <a:buNone/>
            </a:pPr>
            <a:r>
              <a:rPr lang="fa-IR" sz="3600" dirty="0">
                <a:ln>
                  <a:solidFill>
                    <a:schemeClr val="tx1"/>
                  </a:solidFill>
                </a:ln>
                <a:cs typeface="2  Zar" pitchFamily="2" charset="-78"/>
              </a:rPr>
              <a:t>آخرین مورد تجدید نظر در سال 1391 </a:t>
            </a:r>
            <a:r>
              <a:rPr lang="fa-IR" sz="3600" dirty="0" smtClean="0">
                <a:ln>
                  <a:solidFill>
                    <a:schemeClr val="tx1"/>
                  </a:solidFill>
                </a:ln>
                <a:cs typeface="2  Zar" pitchFamily="2" charset="-78"/>
              </a:rPr>
              <a:t>انجام. </a:t>
            </a:r>
            <a:r>
              <a:rPr lang="fa-IR" sz="3600" dirty="0">
                <a:ln>
                  <a:solidFill>
                    <a:schemeClr val="tx1"/>
                  </a:solidFill>
                </a:ln>
                <a:cs typeface="2  Zar" pitchFamily="2" charset="-78"/>
              </a:rPr>
              <a:t>و نتیجه به تازگی منتشر شده است</a:t>
            </a:r>
            <a:endParaRPr lang="fa-IR" sz="2800" dirty="0">
              <a:ln>
                <a:solidFill>
                  <a:schemeClr val="tx1"/>
                </a:solidFill>
              </a:ln>
              <a:cs typeface="2  Zar" pitchFamily="2" charset="-78"/>
            </a:endParaRPr>
          </a:p>
        </p:txBody>
      </p:sp>
    </p:spTree>
    <p:extLst>
      <p:ext uri="{BB962C8B-B14F-4D97-AF65-F5344CB8AC3E}">
        <p14:creationId xmlns:p14="http://schemas.microsoft.com/office/powerpoint/2010/main" val="397687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15319"/>
            <a:ext cx="10571512" cy="937104"/>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حدود مجاز مواجهه شغلی در ایران</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536448" y="995559"/>
            <a:ext cx="11255218" cy="5732787"/>
          </a:xfrm>
        </p:spPr>
        <p:txBody>
          <a:bodyPr>
            <a:noAutofit/>
          </a:bodyPr>
          <a:lstStyle/>
          <a:p>
            <a:pPr algn="just"/>
            <a:r>
              <a:rPr lang="fa-IR" sz="4000" spc="-150" dirty="0" smtClean="0">
                <a:cs typeface="2  Davat" panose="00000400000000000000" pitchFamily="2" charset="-78"/>
              </a:rPr>
              <a:t>حد مجاز شغلی شناخته شده در ایران در حال حاضر </a:t>
            </a:r>
            <a:r>
              <a:rPr lang="en-US" sz="4000" spc="-150" dirty="0" smtClean="0">
                <a:cs typeface="2  Davat" panose="00000400000000000000" pitchFamily="2" charset="-78"/>
              </a:rPr>
              <a:t>OEL</a:t>
            </a:r>
            <a:r>
              <a:rPr lang="fa-IR" sz="4000" spc="-150" dirty="0" smtClean="0">
                <a:cs typeface="2  Davat" panose="00000400000000000000" pitchFamily="2" charset="-78"/>
              </a:rPr>
              <a:t> است که مخفف عبارت</a:t>
            </a:r>
            <a:r>
              <a:rPr lang="en-US" sz="4000" spc="-150" dirty="0">
                <a:cs typeface="2  Davat" panose="00000400000000000000" pitchFamily="2" charset="-78"/>
              </a:rPr>
              <a:t>Occupational Exposure Limits</a:t>
            </a:r>
            <a:r>
              <a:rPr lang="fa-IR" sz="4000" spc="-150" dirty="0" smtClean="0">
                <a:cs typeface="2  Davat" panose="00000400000000000000" pitchFamily="2" charset="-78"/>
              </a:rPr>
              <a:t> است که در ابتدادر سال 1374 توسط کمیته فنی بهداشت حرفه ای کشور تهیه و در سال80 مورد تجدید نظر  قرارگرفت.</a:t>
            </a:r>
          </a:p>
          <a:p>
            <a:pPr algn="just"/>
            <a:r>
              <a:rPr lang="fa-IR" sz="4000" spc="-150" dirty="0">
                <a:cs typeface="2  Davat" panose="00000400000000000000" pitchFamily="2" charset="-78"/>
              </a:rPr>
              <a:t>کمیته تدوین </a:t>
            </a:r>
            <a:r>
              <a:rPr lang="fa-IR" sz="4000" spc="-150" dirty="0" smtClean="0">
                <a:cs typeface="2  Davat" panose="00000400000000000000" pitchFamily="2" charset="-78"/>
              </a:rPr>
              <a:t>حدود </a:t>
            </a:r>
            <a:r>
              <a:rPr lang="fa-IR" sz="4000" spc="-150" dirty="0">
                <a:cs typeface="2  Davat" panose="00000400000000000000" pitchFamily="2" charset="-78"/>
              </a:rPr>
              <a:t>مجاز مواجهه </a:t>
            </a:r>
            <a:r>
              <a:rPr lang="fa-IR" sz="4000" spc="-150" dirty="0" smtClean="0">
                <a:cs typeface="2  Davat" panose="00000400000000000000" pitchFamily="2" charset="-78"/>
              </a:rPr>
              <a:t>شغلی کتاب </a:t>
            </a:r>
            <a:r>
              <a:rPr lang="fa-IR" sz="4000" spc="-150" dirty="0">
                <a:solidFill>
                  <a:srgbClr val="FF0000"/>
                </a:solidFill>
                <a:cs typeface="2  Davat" panose="00000400000000000000" pitchFamily="2" charset="-78"/>
              </a:rPr>
              <a:t>« حدود مجاز مواجهه شغلی » </a:t>
            </a:r>
            <a:r>
              <a:rPr lang="fa-IR" sz="4000" spc="-150" dirty="0" smtClean="0">
                <a:cs typeface="2  Davat" panose="00000400000000000000" pitchFamily="2" charset="-78"/>
              </a:rPr>
              <a:t>را </a:t>
            </a:r>
            <a:r>
              <a:rPr lang="fa-IR" sz="4000" spc="-150" dirty="0">
                <a:cs typeface="2  Davat" panose="00000400000000000000" pitchFamily="2" charset="-78"/>
              </a:rPr>
              <a:t>هر دو سال یکبار مطابق با مقتضیات </a:t>
            </a:r>
            <a:r>
              <a:rPr lang="fa-IR" sz="4000" spc="-150" dirty="0" smtClean="0">
                <a:cs typeface="2  Davat" panose="00000400000000000000" pitchFamily="2" charset="-78"/>
              </a:rPr>
              <a:t>معیارها و اولویت هاي </a:t>
            </a:r>
            <a:r>
              <a:rPr lang="fa-IR" sz="4000" spc="-150" dirty="0">
                <a:cs typeface="2  Davat" panose="00000400000000000000" pitchFamily="2" charset="-78"/>
              </a:rPr>
              <a:t>کشوري مورد تجدید نظر قرار </a:t>
            </a:r>
            <a:r>
              <a:rPr lang="fa-IR" sz="4000" spc="-150" dirty="0" smtClean="0">
                <a:cs typeface="2  Davat" panose="00000400000000000000" pitchFamily="2" charset="-78"/>
              </a:rPr>
              <a:t>میدهد.</a:t>
            </a:r>
          </a:p>
          <a:p>
            <a:pPr algn="just"/>
            <a:r>
              <a:rPr lang="fa-IR" sz="4000" spc="-150" dirty="0">
                <a:cs typeface="2  Davat" panose="00000400000000000000" pitchFamily="2" charset="-78"/>
              </a:rPr>
              <a:t>به نظر میرسد اگر شاغلین </a:t>
            </a:r>
            <a:r>
              <a:rPr lang="fa-IR" sz="4000" spc="-150" dirty="0">
                <a:solidFill>
                  <a:srgbClr val="0070C0"/>
                </a:solidFill>
                <a:cs typeface="2  Davat" panose="00000400000000000000" pitchFamily="2" charset="-78"/>
              </a:rPr>
              <a:t>روزانه 8 ساعت و 40 </a:t>
            </a:r>
            <a:r>
              <a:rPr lang="fa-IR" sz="4000" spc="-150" dirty="0" smtClean="0">
                <a:solidFill>
                  <a:srgbClr val="0070C0"/>
                </a:solidFill>
                <a:cs typeface="2  Davat" panose="00000400000000000000" pitchFamily="2" charset="-78"/>
              </a:rPr>
              <a:t>ساعت کار </a:t>
            </a:r>
            <a:r>
              <a:rPr lang="fa-IR" sz="4000" spc="-150" dirty="0">
                <a:solidFill>
                  <a:srgbClr val="0070C0"/>
                </a:solidFill>
                <a:cs typeface="2  Davat" panose="00000400000000000000" pitchFamily="2" charset="-78"/>
              </a:rPr>
              <a:t>هفتگی </a:t>
            </a:r>
            <a:r>
              <a:rPr lang="fa-IR" sz="4000" spc="-150" dirty="0">
                <a:cs typeface="2  Davat" panose="00000400000000000000" pitchFamily="2" charset="-78"/>
              </a:rPr>
              <a:t>با حدود اعلام </a:t>
            </a:r>
            <a:r>
              <a:rPr lang="fa-IR" sz="4000" spc="-150" dirty="0" smtClean="0">
                <a:cs typeface="2  Davat" panose="00000400000000000000" pitchFamily="2" charset="-78"/>
              </a:rPr>
              <a:t>شده مواجهه </a:t>
            </a:r>
            <a:r>
              <a:rPr lang="fa-IR" sz="4000" spc="-150" dirty="0">
                <a:cs typeface="2  Davat" panose="00000400000000000000" pitchFamily="2" charset="-78"/>
              </a:rPr>
              <a:t>داشته باشند براي یکدوره </a:t>
            </a:r>
            <a:r>
              <a:rPr lang="fa-IR" sz="4000" spc="-150" dirty="0" smtClean="0">
                <a:cs typeface="2  Davat" panose="00000400000000000000" pitchFamily="2" charset="-78"/>
              </a:rPr>
              <a:t>کاري سلامت آنان </a:t>
            </a:r>
            <a:r>
              <a:rPr lang="fa-IR" sz="4000" spc="-150" dirty="0">
                <a:cs typeface="2  Davat" panose="00000400000000000000" pitchFamily="2" charset="-78"/>
              </a:rPr>
              <a:t>تأمین میگردد.</a:t>
            </a:r>
            <a:endParaRPr lang="en-US" sz="4000" spc="-150" dirty="0">
              <a:cs typeface="2  Davat" panose="00000400000000000000" pitchFamily="2" charset="-78"/>
            </a:endParaRPr>
          </a:p>
        </p:txBody>
      </p:sp>
    </p:spTree>
    <p:extLst>
      <p:ext uri="{BB962C8B-B14F-4D97-AF65-F5344CB8AC3E}">
        <p14:creationId xmlns:p14="http://schemas.microsoft.com/office/powerpoint/2010/main" val="108203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1" y="218546"/>
            <a:ext cx="10791646" cy="980526"/>
          </a:xfrm>
        </p:spPr>
        <p:style>
          <a:lnRef idx="3">
            <a:schemeClr val="lt1"/>
          </a:lnRef>
          <a:fillRef idx="1">
            <a:schemeClr val="accent3"/>
          </a:fillRef>
          <a:effectRef idx="1">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حدود مجاز مواجهه شغلی در ایران</a:t>
            </a:r>
            <a:endPar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214037" y="1255594"/>
            <a:ext cx="11618572" cy="5027640"/>
          </a:xfrm>
        </p:spPr>
        <p:txBody>
          <a:bodyPr>
            <a:noAutofit/>
          </a:bodyPr>
          <a:lstStyle/>
          <a:p>
            <a:pPr algn="just"/>
            <a:r>
              <a:rPr lang="fa-IR" sz="5400" spc="-150" dirty="0" smtClean="0">
                <a:ln>
                  <a:solidFill>
                    <a:srgbClr val="C00000"/>
                  </a:solidFill>
                </a:ln>
                <a:cs typeface="2  Davat" pitchFamily="2" charset="-78"/>
              </a:rPr>
              <a:t>حدود مجازمواجهه شغلی با عوامل شیمیایی  در سه گروه:</a:t>
            </a:r>
          </a:p>
          <a:p>
            <a:pPr marL="0" indent="0" algn="ctr">
              <a:buNone/>
            </a:pPr>
            <a:r>
              <a:rPr lang="fa-IR" sz="6600" spc="-150" dirty="0" smtClean="0">
                <a:ln>
                  <a:solidFill>
                    <a:schemeClr val="tx1"/>
                  </a:solidFill>
                </a:ln>
                <a:cs typeface="2  Davat" pitchFamily="2" charset="-78"/>
              </a:rPr>
              <a:t>1) متوسط وزنی - زمانی </a:t>
            </a:r>
            <a:endParaRPr lang="fa-IR" sz="8000" spc="-150" dirty="0" smtClean="0">
              <a:ln>
                <a:solidFill>
                  <a:schemeClr val="tx1"/>
                </a:solidFill>
              </a:ln>
              <a:solidFill>
                <a:srgbClr val="FF0000"/>
              </a:solidFill>
              <a:cs typeface="2  Davat" panose="00000400000000000000" pitchFamily="2" charset="-78"/>
            </a:endParaRPr>
          </a:p>
          <a:p>
            <a:pPr marL="0" indent="0" algn="ctr">
              <a:buNone/>
            </a:pPr>
            <a:r>
              <a:rPr lang="fa-IR" sz="6600" spc="-150" dirty="0" smtClean="0">
                <a:ln>
                  <a:solidFill>
                    <a:schemeClr val="tx1"/>
                  </a:solidFill>
                </a:ln>
                <a:cs typeface="2  Davat" pitchFamily="2" charset="-78"/>
              </a:rPr>
              <a:t>2)حد </a:t>
            </a:r>
            <a:r>
              <a:rPr lang="fa-IR" sz="6600" spc="-150" dirty="0">
                <a:ln>
                  <a:solidFill>
                    <a:schemeClr val="tx1"/>
                  </a:solidFill>
                </a:ln>
                <a:cs typeface="2  Davat" pitchFamily="2" charset="-78"/>
              </a:rPr>
              <a:t>مواجهه شغلی کوتاه مدت </a:t>
            </a:r>
          </a:p>
          <a:p>
            <a:pPr marL="0" indent="0" algn="ctr">
              <a:buNone/>
            </a:pPr>
            <a:r>
              <a:rPr lang="fa-IR" sz="6600" spc="-150" dirty="0">
                <a:ln>
                  <a:solidFill>
                    <a:schemeClr val="tx1"/>
                  </a:solidFill>
                </a:ln>
                <a:cs typeface="2  Davat" pitchFamily="2" charset="-78"/>
              </a:rPr>
              <a:t>3) حد مجاز مواجهه سقفی</a:t>
            </a:r>
          </a:p>
          <a:p>
            <a:pPr marL="0" indent="0" algn="just">
              <a:buNone/>
            </a:pPr>
            <a:r>
              <a:rPr lang="fa-IR" sz="7200" dirty="0">
                <a:cs typeface="2  Davat" panose="00000400000000000000" pitchFamily="2" charset="-78"/>
              </a:rPr>
              <a:t> </a:t>
            </a:r>
            <a:r>
              <a:rPr lang="fa-IR" sz="6000" dirty="0">
                <a:cs typeface="2  Davat" pitchFamily="2" charset="-78"/>
              </a:rPr>
              <a:t>ارائه شده است .</a:t>
            </a:r>
            <a:endParaRPr lang="en-US" sz="7200" dirty="0">
              <a:cs typeface="2  Davat" panose="00000400000000000000" pitchFamily="2" charset="-78"/>
            </a:endParaRPr>
          </a:p>
        </p:txBody>
      </p:sp>
    </p:spTree>
    <p:extLst>
      <p:ext uri="{BB962C8B-B14F-4D97-AF65-F5344CB8AC3E}">
        <p14:creationId xmlns:p14="http://schemas.microsoft.com/office/powerpoint/2010/main" val="40582479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09" y="60384"/>
            <a:ext cx="11335110" cy="1552755"/>
          </a:xfr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(OEL-TWA) </a:t>
            </a:r>
            <a: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متوسط وزنی-زمانی</a:t>
            </a:r>
            <a:br>
              <a:rPr lang="fa-IR"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en-US" sz="5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Time Weighted Average</a:t>
            </a:r>
          </a:p>
        </p:txBody>
      </p:sp>
      <p:sp>
        <p:nvSpPr>
          <p:cNvPr id="3" name="Content Placeholder 2"/>
          <p:cNvSpPr>
            <a:spLocks noGrp="1"/>
          </p:cNvSpPr>
          <p:nvPr>
            <p:ph idx="1"/>
          </p:nvPr>
        </p:nvSpPr>
        <p:spPr>
          <a:xfrm>
            <a:off x="632817" y="1673526"/>
            <a:ext cx="10952458" cy="4822166"/>
          </a:xfrm>
        </p:spPr>
        <p:txBody>
          <a:bodyPr>
            <a:noAutofit/>
          </a:bodyPr>
          <a:lstStyle/>
          <a:p>
            <a:pPr algn="just"/>
            <a:r>
              <a:rPr lang="fa-IR" sz="4000" spc="-150" dirty="0" smtClean="0">
                <a:ln>
                  <a:solidFill>
                    <a:schemeClr val="tx2"/>
                  </a:solidFill>
                </a:ln>
                <a:solidFill>
                  <a:sysClr val="windowText" lastClr="000000"/>
                </a:solidFill>
                <a:cs typeface="2  Davat" pitchFamily="2" charset="-78"/>
              </a:rPr>
              <a:t>متوسط </a:t>
            </a:r>
            <a:r>
              <a:rPr lang="fa-IR" sz="4000" spc="-150" dirty="0">
                <a:ln>
                  <a:solidFill>
                    <a:schemeClr val="tx2"/>
                  </a:solidFill>
                </a:ln>
                <a:solidFill>
                  <a:sysClr val="windowText" lastClr="000000"/>
                </a:solidFill>
                <a:cs typeface="2  Davat" pitchFamily="2" charset="-78"/>
              </a:rPr>
              <a:t>غلظت مجاز ماده شیمیایی در 8 ساعت کار روزانه و 40 ساعت کار در هفته</a:t>
            </a:r>
          </a:p>
          <a:p>
            <a:pPr algn="just"/>
            <a:r>
              <a:rPr lang="fa-IR" sz="4000" spc="-150" dirty="0" smtClean="0">
                <a:ln>
                  <a:solidFill>
                    <a:schemeClr val="tx2"/>
                  </a:solidFill>
                </a:ln>
                <a:solidFill>
                  <a:sysClr val="windowText" lastClr="000000"/>
                </a:solidFill>
                <a:cs typeface="2  Davat" pitchFamily="2" charset="-78"/>
              </a:rPr>
              <a:t>مشروط </a:t>
            </a:r>
            <a:r>
              <a:rPr lang="fa-IR" sz="4000" spc="-150" dirty="0">
                <a:ln>
                  <a:solidFill>
                    <a:schemeClr val="tx2"/>
                  </a:solidFill>
                </a:ln>
                <a:solidFill>
                  <a:sysClr val="windowText" lastClr="000000"/>
                </a:solidFill>
                <a:cs typeface="2  Davat" pitchFamily="2" charset="-78"/>
              </a:rPr>
              <a:t>بر آنکه فاصله زمانی بین پایان 8 ساعت کار و شروع مجدد آن کمتر از </a:t>
            </a:r>
            <a:r>
              <a:rPr lang="fa-IR" sz="4000" spc="-150" dirty="0" smtClean="0">
                <a:ln>
                  <a:solidFill>
                    <a:schemeClr val="tx2"/>
                  </a:solidFill>
                </a:ln>
                <a:solidFill>
                  <a:sysClr val="windowText" lastClr="000000"/>
                </a:solidFill>
                <a:cs typeface="2  Davat" pitchFamily="2" charset="-78"/>
              </a:rPr>
              <a:t>16ساعت </a:t>
            </a:r>
            <a:r>
              <a:rPr lang="fa-IR" sz="4000" spc="-150" dirty="0">
                <a:ln>
                  <a:solidFill>
                    <a:schemeClr val="tx2"/>
                  </a:solidFill>
                </a:ln>
                <a:solidFill>
                  <a:sysClr val="windowText" lastClr="000000"/>
                </a:solidFill>
                <a:cs typeface="2  Davat" pitchFamily="2" charset="-78"/>
              </a:rPr>
              <a:t>نباشد </a:t>
            </a:r>
            <a:endParaRPr lang="fa-IR" sz="4000" spc="-150" dirty="0" smtClean="0">
              <a:ln>
                <a:solidFill>
                  <a:schemeClr val="tx2"/>
                </a:solidFill>
              </a:ln>
              <a:solidFill>
                <a:sysClr val="windowText" lastClr="000000"/>
              </a:solidFill>
              <a:cs typeface="2  Davat" pitchFamily="2" charset="-78"/>
            </a:endParaRPr>
          </a:p>
          <a:p>
            <a:pPr algn="just"/>
            <a:r>
              <a:rPr lang="fa-IR" sz="4000" spc="-150" dirty="0" smtClean="0">
                <a:ln>
                  <a:solidFill>
                    <a:schemeClr val="tx2"/>
                  </a:solidFill>
                </a:ln>
                <a:solidFill>
                  <a:sysClr val="windowText" lastClr="000000"/>
                </a:solidFill>
                <a:cs typeface="2  Davat" pitchFamily="2" charset="-78"/>
              </a:rPr>
              <a:t> </a:t>
            </a:r>
            <a:r>
              <a:rPr lang="fa-IR" sz="4000" spc="-150" dirty="0">
                <a:ln>
                  <a:solidFill>
                    <a:schemeClr val="tx2"/>
                  </a:solidFill>
                </a:ln>
                <a:solidFill>
                  <a:sysClr val="windowText" lastClr="000000"/>
                </a:solidFill>
                <a:cs typeface="2  Davat" pitchFamily="2" charset="-78"/>
              </a:rPr>
              <a:t>در این مدت با همان مواد شیمیایی یا عوامل تشدید کننده اثرات آنها مواجهه </a:t>
            </a:r>
            <a:r>
              <a:rPr lang="fa-IR" sz="4000" spc="-150" dirty="0" smtClean="0">
                <a:ln>
                  <a:solidFill>
                    <a:schemeClr val="tx2"/>
                  </a:solidFill>
                </a:ln>
                <a:solidFill>
                  <a:sysClr val="windowText" lastClr="000000"/>
                </a:solidFill>
                <a:cs typeface="2  Davat" pitchFamily="2" charset="-78"/>
              </a:rPr>
              <a:t>نداشته باشد</a:t>
            </a:r>
            <a:r>
              <a:rPr lang="fa-IR" sz="4000" spc="-150" dirty="0">
                <a:ln>
                  <a:solidFill>
                    <a:schemeClr val="tx2"/>
                  </a:solidFill>
                </a:ln>
                <a:solidFill>
                  <a:sysClr val="windowText" lastClr="000000"/>
                </a:solidFill>
                <a:cs typeface="2  Davat" pitchFamily="2" charset="-78"/>
              </a:rPr>
              <a:t>. </a:t>
            </a:r>
            <a:endParaRPr lang="fa-IR" sz="4000" spc="-150" dirty="0" smtClean="0">
              <a:ln>
                <a:solidFill>
                  <a:schemeClr val="tx2"/>
                </a:solidFill>
              </a:ln>
              <a:solidFill>
                <a:sysClr val="windowText" lastClr="000000"/>
              </a:solidFill>
              <a:cs typeface="2  Davat" pitchFamily="2" charset="-78"/>
            </a:endParaRPr>
          </a:p>
          <a:p>
            <a:pPr algn="just"/>
            <a:r>
              <a:rPr lang="fa-IR" sz="4000" spc="-150" dirty="0" smtClean="0">
                <a:ln>
                  <a:solidFill>
                    <a:schemeClr val="tx2"/>
                  </a:solidFill>
                </a:ln>
                <a:solidFill>
                  <a:sysClr val="windowText" lastClr="000000"/>
                </a:solidFill>
                <a:cs typeface="2  Davat" pitchFamily="2" charset="-78"/>
              </a:rPr>
              <a:t>در این صورت گمان </a:t>
            </a:r>
            <a:r>
              <a:rPr lang="fa-IR" sz="4000" spc="-150" dirty="0">
                <a:ln>
                  <a:solidFill>
                    <a:schemeClr val="tx2"/>
                  </a:solidFill>
                </a:ln>
                <a:solidFill>
                  <a:sysClr val="windowText" lastClr="000000"/>
                </a:solidFill>
                <a:cs typeface="2  Davat" pitchFamily="2" charset="-78"/>
              </a:rPr>
              <a:t>میرود دستگاههاي دفاعی بدن بتوانند سموم حاصل از 8 ساعت کار را دفع و یا </a:t>
            </a:r>
            <a:r>
              <a:rPr lang="fa-IR" sz="4000" spc="-150" dirty="0" smtClean="0">
                <a:ln>
                  <a:solidFill>
                    <a:schemeClr val="tx2"/>
                  </a:solidFill>
                </a:ln>
                <a:solidFill>
                  <a:sysClr val="windowText" lastClr="000000"/>
                </a:solidFill>
                <a:cs typeface="2  Davat" pitchFamily="2" charset="-78"/>
              </a:rPr>
              <a:t>بوسیله پدیده هاي </a:t>
            </a:r>
            <a:r>
              <a:rPr lang="fa-IR" sz="4000" spc="-150" dirty="0">
                <a:ln>
                  <a:solidFill>
                    <a:schemeClr val="tx2"/>
                  </a:solidFill>
                </a:ln>
                <a:solidFill>
                  <a:sysClr val="windowText" lastClr="000000"/>
                </a:solidFill>
                <a:cs typeface="2  Davat" pitchFamily="2" charset="-78"/>
              </a:rPr>
              <a:t>بیولوژیکی خنثی نمایند</a:t>
            </a:r>
            <a:r>
              <a:rPr lang="fa-IR" sz="2800" spc="-150" dirty="0">
                <a:ln>
                  <a:solidFill>
                    <a:schemeClr val="tx2"/>
                  </a:solidFill>
                </a:ln>
                <a:solidFill>
                  <a:sysClr val="windowText" lastClr="000000"/>
                </a:solidFill>
                <a:cs typeface="2  Davat" pitchFamily="2" charset="-78"/>
              </a:rPr>
              <a:t>. </a:t>
            </a:r>
            <a:endParaRPr lang="fa-IR" sz="2800" spc="-150" dirty="0" smtClean="0">
              <a:ln>
                <a:solidFill>
                  <a:schemeClr val="tx2"/>
                </a:solidFill>
              </a:ln>
              <a:solidFill>
                <a:sysClr val="windowText" lastClr="000000"/>
              </a:solidFill>
              <a:cs typeface="2  Davat" pitchFamily="2" charset="-78"/>
            </a:endParaRPr>
          </a:p>
        </p:txBody>
      </p:sp>
    </p:spTree>
    <p:extLst>
      <p:ext uri="{BB962C8B-B14F-4D97-AF65-F5344CB8AC3E}">
        <p14:creationId xmlns:p14="http://schemas.microsoft.com/office/powerpoint/2010/main" val="23999059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4792" r="2474"/>
          <a:stretch>
            <a:fillRect/>
          </a:stretch>
        </p:blipFill>
        <p:spPr>
          <a:xfrm>
            <a:off x="209006" y="1746913"/>
            <a:ext cx="3252651" cy="5111087"/>
          </a:xfrm>
          <a:prstGeom prst="rect">
            <a:avLst/>
          </a:prstGeom>
        </p:spPr>
      </p:pic>
      <p:sp>
        <p:nvSpPr>
          <p:cNvPr id="2" name="Title 1"/>
          <p:cNvSpPr>
            <a:spLocks noGrp="1"/>
          </p:cNvSpPr>
          <p:nvPr>
            <p:ph type="title"/>
          </p:nvPr>
        </p:nvSpPr>
        <p:spPr>
          <a:xfrm>
            <a:off x="352698" y="156754"/>
            <a:ext cx="11508377" cy="128016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fa-IR" sz="48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اهداف بهداشت حرفه ای</a:t>
            </a:r>
            <a:r>
              <a:rPr lang="fa-IR" sz="2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r>
            <a:br>
              <a:rPr lang="fa-IR" sz="20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fa-IR" sz="3200" b="1" i="1" u="sng"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بر اساس تعریف کمیته مشترک سازمان بهداشت جهانی و سازمان بین المللی کار</a:t>
            </a:r>
          </a:p>
        </p:txBody>
      </p:sp>
      <p:sp>
        <p:nvSpPr>
          <p:cNvPr id="3" name="Content Placeholder 2"/>
          <p:cNvSpPr>
            <a:spLocks noGrp="1"/>
          </p:cNvSpPr>
          <p:nvPr>
            <p:ph idx="1"/>
          </p:nvPr>
        </p:nvSpPr>
        <p:spPr>
          <a:xfrm>
            <a:off x="1214846" y="1349179"/>
            <a:ext cx="10567851" cy="4868741"/>
          </a:xfrm>
        </p:spPr>
        <p:txBody>
          <a:bodyPr>
            <a:noAutofit/>
          </a:bodyPr>
          <a:lstStyle/>
          <a:p>
            <a:r>
              <a:rPr lang="fa-IR" sz="4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تامین ؛ حفظ و ارتقای سطح سلامت جسمانی  </a:t>
            </a:r>
            <a:r>
              <a:rPr lang="fa-IR" sz="44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وروانی واجتماعی </a:t>
            </a:r>
            <a:r>
              <a:rPr lang="fa-IR" sz="4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کارکنان در هر پیشه ای </a:t>
            </a:r>
            <a:r>
              <a:rPr lang="fa-IR" sz="44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که هستند</a:t>
            </a:r>
            <a:endParaRPr lang="fa-IR" sz="4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a:p>
            <a:r>
              <a:rPr lang="fa-IR" sz="4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پیش گیری از بیماری ها و حوادث ناشی از کار</a:t>
            </a:r>
          </a:p>
          <a:p>
            <a:r>
              <a:rPr lang="fa-I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انتخاب کارگران یا شاغلین برای محیط یا شغلی که از نظر </a:t>
            </a:r>
            <a:endParaRPr lang="en-US"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a:p>
            <a:pPr>
              <a:buNone/>
            </a:pPr>
            <a:r>
              <a:rPr lang="en-US"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a:t>
            </a:r>
            <a:r>
              <a:rPr lang="fa-I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جسمانی </a:t>
            </a:r>
            <a:r>
              <a:rPr lang="fa-I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و روانی توانایی انجام آن کار را داشته باشد</a:t>
            </a:r>
            <a:r>
              <a:rPr lang="fa-I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a:t>
            </a:r>
            <a:endParaRPr lang="en-US"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endParaRPr>
          </a:p>
          <a:p>
            <a:pPr>
              <a:buNone/>
            </a:pPr>
            <a:r>
              <a:rPr lang="fa-IR"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 </a:t>
            </a:r>
            <a:r>
              <a:rPr lang="fa-I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به عبارت دیگر تطبیق کار با انسان و در صورت عدم </a:t>
            </a:r>
            <a:r>
              <a:rPr lang="fa-IR" sz="4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امکان تطبیق </a:t>
            </a:r>
            <a:r>
              <a:rPr lang="fa-I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2  Davat" panose="00000400000000000000" pitchFamily="2" charset="-78"/>
              </a:rPr>
              <a:t>انسان با کار</a:t>
            </a:r>
          </a:p>
        </p:txBody>
      </p:sp>
    </p:spTree>
    <p:extLst>
      <p:ext uri="{BB962C8B-B14F-4D97-AF65-F5344CB8AC3E}">
        <p14:creationId xmlns:p14="http://schemas.microsoft.com/office/powerpoint/2010/main" val="14746004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2" y="129396"/>
            <a:ext cx="11665132" cy="155571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rtl="0"/>
            <a:r>
              <a:rPr lang="en-US" sz="48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(OEL-STEL) </a:t>
            </a:r>
            <a:r>
              <a:rPr lang="fa-IR" sz="48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حد مجاز شغلی کوتاه مدت</a:t>
            </a:r>
            <a:br>
              <a:rPr lang="fa-IR" sz="48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en-US" sz="48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Short Term Exposure Limit</a:t>
            </a:r>
          </a:p>
        </p:txBody>
      </p:sp>
      <p:sp>
        <p:nvSpPr>
          <p:cNvPr id="3" name="Content Placeholder 2"/>
          <p:cNvSpPr>
            <a:spLocks noGrp="1"/>
          </p:cNvSpPr>
          <p:nvPr>
            <p:ph idx="1"/>
          </p:nvPr>
        </p:nvSpPr>
        <p:spPr>
          <a:xfrm>
            <a:off x="182880" y="1698171"/>
            <a:ext cx="11704320" cy="5159829"/>
          </a:xfrm>
        </p:spPr>
        <p:txBody>
          <a:bodyPr>
            <a:noAutofit/>
          </a:bodyPr>
          <a:lstStyle/>
          <a:p>
            <a:pPr algn="just">
              <a:buClr>
                <a:srgbClr val="7030A0"/>
              </a:buClr>
            </a:pPr>
            <a:r>
              <a:rPr lang="fa-IR" sz="4400" spc="-150" dirty="0">
                <a:solidFill>
                  <a:schemeClr val="tx1"/>
                </a:solidFill>
                <a:cs typeface="2  Davat" pitchFamily="2" charset="-78"/>
              </a:rPr>
              <a:t>حد مجاز مواجهه میانگین وزنی - زمانی 15 دقیقه اي با یک عامل شیمیایی است که</a:t>
            </a:r>
            <a:r>
              <a:rPr lang="fa-IR" sz="4800" spc="-150" dirty="0" smtClean="0">
                <a:solidFill>
                  <a:schemeClr val="tx1"/>
                </a:solidFill>
                <a:cs typeface="2  Davat" pitchFamily="2" charset="-78"/>
              </a:rPr>
              <a:t> </a:t>
            </a:r>
            <a:r>
              <a:rPr lang="fa-IR" sz="4400" spc="-150" dirty="0">
                <a:solidFill>
                  <a:schemeClr val="tx1"/>
                </a:solidFill>
                <a:cs typeface="2  Davat" pitchFamily="2" charset="-78"/>
              </a:rPr>
              <a:t>در هیچ زمانی از یک شیفت کاري نباید غلظت آن عامل از این حد بیشتر باشد.</a:t>
            </a:r>
            <a:endParaRPr lang="fa-IR" sz="4800" spc="-150" dirty="0" smtClean="0">
              <a:solidFill>
                <a:schemeClr val="tx1"/>
              </a:solidFill>
              <a:cs typeface="2  Davat" pitchFamily="2" charset="-78"/>
            </a:endParaRPr>
          </a:p>
          <a:p>
            <a:pPr algn="just">
              <a:buClr>
                <a:srgbClr val="7030A0"/>
              </a:buClr>
            </a:pPr>
            <a:r>
              <a:rPr lang="fa-IR" sz="4400" spc="-150" dirty="0">
                <a:solidFill>
                  <a:schemeClr val="tx1"/>
                </a:solidFill>
                <a:cs typeface="2  Davat" pitchFamily="2" charset="-78"/>
              </a:rPr>
              <a:t>براي آن دسته از مواد شیمیایی توصیه شده است که علاوه بر اثرات سمی مزمن داراي اثرات حاد شناخته شده نیز هستند</a:t>
            </a:r>
            <a:endParaRPr lang="fa-IR" sz="4800" spc="-150" dirty="0" smtClean="0">
              <a:solidFill>
                <a:schemeClr val="tx1"/>
              </a:solidFill>
              <a:cs typeface="2  Davat" pitchFamily="2" charset="-78"/>
            </a:endParaRPr>
          </a:p>
          <a:p>
            <a:pPr algn="just">
              <a:buClr>
                <a:srgbClr val="7030A0"/>
              </a:buClr>
            </a:pPr>
            <a:r>
              <a:rPr lang="fa-IR" sz="4400" dirty="0">
                <a:solidFill>
                  <a:schemeClr val="tx1"/>
                </a:solidFill>
                <a:cs typeface="2  Davat" pitchFamily="2" charset="-78"/>
              </a:rPr>
              <a:t>این دوره زمانی مواجهه 15 </a:t>
            </a:r>
            <a:r>
              <a:rPr lang="fa-IR" sz="4400" dirty="0" smtClean="0">
                <a:solidFill>
                  <a:schemeClr val="tx1"/>
                </a:solidFill>
                <a:cs typeface="2  Davat" pitchFamily="2" charset="-78"/>
              </a:rPr>
              <a:t>دقیقه اي </a:t>
            </a:r>
            <a:r>
              <a:rPr lang="fa-IR" sz="4400" dirty="0">
                <a:solidFill>
                  <a:schemeClr val="tx1"/>
                </a:solidFill>
                <a:cs typeface="2  Davat" pitchFamily="2" charset="-78"/>
              </a:rPr>
              <a:t>میتواند حداکثر تا 4 مرتبه در طول 8 </a:t>
            </a:r>
            <a:r>
              <a:rPr lang="fa-IR" sz="4400" dirty="0" smtClean="0">
                <a:solidFill>
                  <a:schemeClr val="tx1"/>
                </a:solidFill>
                <a:cs typeface="2  Davat" pitchFamily="2" charset="-78"/>
              </a:rPr>
              <a:t>ساعت کار </a:t>
            </a:r>
            <a:r>
              <a:rPr lang="fa-IR" sz="4400" dirty="0">
                <a:solidFill>
                  <a:schemeClr val="tx1"/>
                </a:solidFill>
                <a:cs typeface="2  Davat" pitchFamily="2" charset="-78"/>
              </a:rPr>
              <a:t>مداوم تکرار شود </a:t>
            </a:r>
            <a:endParaRPr lang="fa-IR" sz="4400" dirty="0" smtClean="0">
              <a:solidFill>
                <a:schemeClr val="tx1"/>
              </a:solidFill>
              <a:cs typeface="2  Davat" pitchFamily="2" charset="-78"/>
            </a:endParaRPr>
          </a:p>
          <a:p>
            <a:pPr>
              <a:buClr>
                <a:srgbClr val="7030A0"/>
              </a:buClr>
            </a:pPr>
            <a:r>
              <a:rPr lang="fa-IR" sz="4400" dirty="0" smtClean="0">
                <a:solidFill>
                  <a:schemeClr val="tx1"/>
                </a:solidFill>
                <a:cs typeface="2  Davat" pitchFamily="2" charset="-78"/>
              </a:rPr>
              <a:t>فاصله </a:t>
            </a:r>
            <a:r>
              <a:rPr lang="fa-IR" sz="4400" dirty="0">
                <a:solidFill>
                  <a:schemeClr val="tx1"/>
                </a:solidFill>
                <a:cs typeface="2  Davat" pitchFamily="2" charset="-78"/>
              </a:rPr>
              <a:t>بین دو دوره 15 </a:t>
            </a:r>
            <a:r>
              <a:rPr lang="fa-IR" sz="4400" dirty="0" smtClean="0">
                <a:solidFill>
                  <a:schemeClr val="tx1"/>
                </a:solidFill>
                <a:cs typeface="2  Davat" pitchFamily="2" charset="-78"/>
              </a:rPr>
              <a:t>دقیقه اي نبایستی کمتر </a:t>
            </a:r>
            <a:r>
              <a:rPr lang="fa-IR" sz="4400" dirty="0">
                <a:solidFill>
                  <a:schemeClr val="tx1"/>
                </a:solidFill>
                <a:cs typeface="2  Davat" pitchFamily="2" charset="-78"/>
              </a:rPr>
              <a:t>از 60 دقیقه </a:t>
            </a:r>
            <a:r>
              <a:rPr lang="fa-IR" sz="4400" dirty="0" smtClean="0">
                <a:solidFill>
                  <a:schemeClr val="tx1"/>
                </a:solidFill>
                <a:cs typeface="2  Davat" pitchFamily="2" charset="-78"/>
              </a:rPr>
              <a:t>باشد.</a:t>
            </a:r>
          </a:p>
        </p:txBody>
      </p:sp>
    </p:spTree>
    <p:extLst>
      <p:ext uri="{BB962C8B-B14F-4D97-AF65-F5344CB8AC3E}">
        <p14:creationId xmlns:p14="http://schemas.microsoft.com/office/powerpoint/2010/main" val="182527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169817"/>
            <a:ext cx="11440105" cy="1867989"/>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rtl="0"/>
            <a:r>
              <a:rPr lang="en-US" sz="6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(OEL-C) </a:t>
            </a:r>
            <a:r>
              <a:rPr lang="fa-IR" sz="6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حد مجاز شغلی سقفی</a:t>
            </a:r>
            <a:r>
              <a:rPr lang="fa-IR" sz="49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r>
            <a:br>
              <a:rPr lang="fa-IR" sz="49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en-US" sz="60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Ceiling Value</a:t>
            </a:r>
            <a:endParaRPr lang="en-US" sz="49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274320" y="2140800"/>
            <a:ext cx="11621260" cy="4421873"/>
          </a:xfrm>
        </p:spPr>
        <p:txBody>
          <a:bodyPr>
            <a:noAutofit/>
          </a:bodyPr>
          <a:lstStyle/>
          <a:p>
            <a:pPr algn="just"/>
            <a:r>
              <a:rPr lang="fa-IR" sz="4800" spc="-150" dirty="0">
                <a:ln>
                  <a:solidFill>
                    <a:schemeClr val="tx1"/>
                  </a:solidFill>
                </a:ln>
                <a:cs typeface="2  Davat" pitchFamily="2" charset="-78"/>
              </a:rPr>
              <a:t>غلظتی از ماده شیمیایی که مواجهه شغلی بیش از آن حد حتی براي یک لحظه نیز مجاز نیست. </a:t>
            </a:r>
            <a:endParaRPr lang="fa-IR" sz="4400" spc="-150" dirty="0" smtClean="0">
              <a:ln>
                <a:solidFill>
                  <a:schemeClr val="tx1"/>
                </a:solidFill>
              </a:ln>
              <a:cs typeface="2  Davat" pitchFamily="2" charset="-78"/>
            </a:endParaRPr>
          </a:p>
          <a:p>
            <a:pPr algn="just"/>
            <a:r>
              <a:rPr lang="fa-IR" sz="4800" spc="-150" dirty="0">
                <a:ln>
                  <a:solidFill>
                    <a:schemeClr val="tx1"/>
                  </a:solidFill>
                </a:ln>
                <a:cs typeface="2  Davat" pitchFamily="2" charset="-78"/>
              </a:rPr>
              <a:t>اگر سنجش لحظه اي ماده شیمیایی براي مقایسه با</a:t>
            </a:r>
            <a:r>
              <a:rPr lang="en-US" sz="4800" spc="-150" dirty="0">
                <a:ln>
                  <a:solidFill>
                    <a:schemeClr val="tx1"/>
                  </a:solidFill>
                </a:ln>
                <a:cs typeface="2  Davat" pitchFamily="2" charset="-78"/>
              </a:rPr>
              <a:t>OEL-C </a:t>
            </a:r>
            <a:r>
              <a:rPr lang="fa-IR" sz="4800" spc="-150" dirty="0">
                <a:ln>
                  <a:solidFill>
                    <a:schemeClr val="tx1"/>
                  </a:solidFill>
                </a:ln>
                <a:cs typeface="2  Davat" pitchFamily="2" charset="-78"/>
              </a:rPr>
              <a:t>امکان </a:t>
            </a:r>
            <a:r>
              <a:rPr lang="fa-IR" sz="4800" spc="-150" dirty="0" smtClean="0">
                <a:ln>
                  <a:solidFill>
                    <a:schemeClr val="tx1"/>
                  </a:solidFill>
                </a:ln>
                <a:cs typeface="2  Davat" pitchFamily="2" charset="-78"/>
              </a:rPr>
              <a:t>پذیر</a:t>
            </a:r>
            <a:r>
              <a:rPr lang="fa-IR" sz="4400" spc="-150" dirty="0" smtClean="0">
                <a:ln>
                  <a:solidFill>
                    <a:schemeClr val="tx1"/>
                  </a:solidFill>
                </a:ln>
                <a:cs typeface="2  Davat" pitchFamily="2" charset="-78"/>
              </a:rPr>
              <a:t> </a:t>
            </a:r>
            <a:r>
              <a:rPr lang="fa-IR" sz="4800" spc="-150" dirty="0">
                <a:ln>
                  <a:solidFill>
                    <a:schemeClr val="tx1"/>
                  </a:solidFill>
                </a:ln>
                <a:cs typeface="2  Davat" pitchFamily="2" charset="-78"/>
              </a:rPr>
              <a:t>نباشد،نمونه برداري باید در یک حداقل زمان کافی انجام شود تا مواجهه معادل یا بیشتر از حد سقفی تشخیص داده شود.</a:t>
            </a:r>
            <a:endParaRPr lang="en-US" sz="4400" spc="-150" dirty="0">
              <a:ln>
                <a:solidFill>
                  <a:schemeClr val="tx1"/>
                </a:solidFill>
              </a:ln>
              <a:cs typeface="2  Davat" pitchFamily="2" charset="-78"/>
            </a:endParaRPr>
          </a:p>
        </p:txBody>
      </p:sp>
    </p:spTree>
    <p:extLst>
      <p:ext uri="{BB962C8B-B14F-4D97-AF65-F5344CB8AC3E}">
        <p14:creationId xmlns:p14="http://schemas.microsoft.com/office/powerpoint/2010/main" val="27452911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77638"/>
            <a:ext cx="11637034" cy="1587259"/>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rtl="0"/>
            <a:r>
              <a:rPr lang="en-US" sz="53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(BEI) </a:t>
            </a:r>
            <a:r>
              <a:rPr lang="fa-IR" sz="53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شاخص بیولوژیکی مواجهه</a:t>
            </a:r>
            <a:r>
              <a:rPr lang="fa-IR"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a:r>
            <a:br>
              <a:rPr lang="fa-IR"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en-US" sz="49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Biological Exposure Indices</a:t>
            </a:r>
          </a:p>
        </p:txBody>
      </p:sp>
      <p:sp>
        <p:nvSpPr>
          <p:cNvPr id="3" name="Content Placeholder 2"/>
          <p:cNvSpPr>
            <a:spLocks noGrp="1"/>
          </p:cNvSpPr>
          <p:nvPr>
            <p:ph idx="1"/>
          </p:nvPr>
        </p:nvSpPr>
        <p:spPr>
          <a:xfrm>
            <a:off x="382136" y="1575557"/>
            <a:ext cx="11367041" cy="4661469"/>
          </a:xfrm>
        </p:spPr>
        <p:txBody>
          <a:bodyPr>
            <a:noAutofit/>
          </a:bodyPr>
          <a:lstStyle/>
          <a:p>
            <a:pPr algn="just"/>
            <a:r>
              <a:rPr lang="fa-IR" sz="4000" spc="-150" dirty="0" smtClean="0">
                <a:ln>
                  <a:solidFill>
                    <a:schemeClr val="tx1"/>
                  </a:solidFill>
                </a:ln>
                <a:cs typeface="2  Davat" pitchFamily="2" charset="-78"/>
              </a:rPr>
              <a:t>نماد</a:t>
            </a:r>
            <a:r>
              <a:rPr lang="en-US" sz="4400" spc="-150" dirty="0">
                <a:ln>
                  <a:solidFill>
                    <a:schemeClr val="tx1"/>
                  </a:solidFill>
                </a:ln>
                <a:cs typeface="2  Davat" pitchFamily="2" charset="-78"/>
              </a:rPr>
              <a:t>BEI</a:t>
            </a:r>
            <a:r>
              <a:rPr lang="fa-IR" sz="4000" spc="-150" dirty="0" smtClean="0">
                <a:ln>
                  <a:solidFill>
                    <a:schemeClr val="tx1"/>
                  </a:solidFill>
                </a:ln>
                <a:cs typeface="2  Davat" pitchFamily="2" charset="-78"/>
              </a:rPr>
              <a:t>مربوط </a:t>
            </a:r>
            <a:r>
              <a:rPr lang="fa-IR" sz="4000" spc="-150" dirty="0">
                <a:ln>
                  <a:solidFill>
                    <a:schemeClr val="tx1"/>
                  </a:solidFill>
                </a:ln>
                <a:cs typeface="2  Davat" pitchFamily="2" charset="-78"/>
              </a:rPr>
              <a:t>به شاخصهاي بیولوژیکی مواجهه است و در زمانی که این شاخص براي یک </a:t>
            </a:r>
            <a:r>
              <a:rPr lang="fa-IR" sz="4000" spc="-150" dirty="0" smtClean="0">
                <a:ln>
                  <a:solidFill>
                    <a:schemeClr val="tx1"/>
                  </a:solidFill>
                </a:ln>
                <a:cs typeface="2  Davat" pitchFamily="2" charset="-78"/>
              </a:rPr>
              <a:t>ماده </a:t>
            </a:r>
            <a:r>
              <a:rPr lang="fa-IR" sz="4000" spc="-150" dirty="0">
                <a:ln>
                  <a:solidFill>
                    <a:schemeClr val="tx1"/>
                  </a:solidFill>
                </a:ln>
                <a:cs typeface="2  Davat" pitchFamily="2" charset="-78"/>
              </a:rPr>
              <a:t>شیمیایی تدوین شده باشد، مورد استفاده قرار میگیرد. سه زیرگروه براي این نماد اضافه شده </a:t>
            </a:r>
            <a:r>
              <a:rPr lang="fa-IR" sz="4000" spc="-150" dirty="0" smtClean="0">
                <a:ln>
                  <a:solidFill>
                    <a:schemeClr val="tx1"/>
                  </a:solidFill>
                </a:ln>
                <a:cs typeface="2  Davat" pitchFamily="2" charset="-78"/>
              </a:rPr>
              <a:t>است:</a:t>
            </a:r>
          </a:p>
          <a:p>
            <a:pPr algn="just">
              <a:buFont typeface="+mj-lt"/>
              <a:buAutoNum type="arabicPeriod"/>
            </a:pPr>
            <a:r>
              <a:rPr lang="en-US" sz="4000" spc="-150" dirty="0">
                <a:ln>
                  <a:solidFill>
                    <a:schemeClr val="tx1"/>
                  </a:solidFill>
                </a:ln>
                <a:cs typeface="2  Davat" pitchFamily="2" charset="-78"/>
              </a:rPr>
              <a:t>:</a:t>
            </a:r>
            <a:r>
              <a:rPr lang="en-US" sz="4400" spc="-150" dirty="0">
                <a:ln>
                  <a:solidFill>
                    <a:schemeClr val="tx1"/>
                  </a:solidFill>
                </a:ln>
                <a:cs typeface="2  Davat" pitchFamily="2" charset="-78"/>
              </a:rPr>
              <a:t>BEIA</a:t>
            </a:r>
            <a:r>
              <a:rPr lang="fa-IR" sz="3600" spc="-150" dirty="0">
                <a:ln>
                  <a:solidFill>
                    <a:schemeClr val="tx1"/>
                  </a:solidFill>
                </a:ln>
                <a:cs typeface="2  Davat" pitchFamily="2" charset="-78"/>
              </a:rPr>
              <a:t>شاخص بیولوژیکی مواجهه براي آفت کشهاي مهارکننده استیل کولین استراز</a:t>
            </a:r>
          </a:p>
          <a:p>
            <a:pPr algn="just">
              <a:buFont typeface="+mj-lt"/>
              <a:buAutoNum type="arabicPeriod"/>
            </a:pPr>
            <a:r>
              <a:rPr lang="en-US" sz="4400" spc="-150" dirty="0" smtClean="0">
                <a:ln>
                  <a:solidFill>
                    <a:schemeClr val="tx1"/>
                  </a:solidFill>
                </a:ln>
                <a:cs typeface="2  Davat" pitchFamily="2" charset="-78"/>
              </a:rPr>
              <a:t>BEI</a:t>
            </a:r>
            <a:r>
              <a:rPr lang="en-US" sz="3200" spc="-150" dirty="0" smtClean="0">
                <a:ln>
                  <a:solidFill>
                    <a:schemeClr val="tx1"/>
                  </a:solidFill>
                </a:ln>
                <a:cs typeface="2  Davat" pitchFamily="2" charset="-78"/>
              </a:rPr>
              <a:t>M</a:t>
            </a:r>
            <a:r>
              <a:rPr lang="fa-IR" sz="4000" spc="-150" dirty="0">
                <a:ln>
                  <a:solidFill>
                    <a:schemeClr val="tx1"/>
                  </a:solidFill>
                </a:ln>
                <a:cs typeface="2  Davat" pitchFamily="2" charset="-78"/>
              </a:rPr>
              <a:t>:شاخص بیولوژیکی مواجهه براي ایجاد کننده هاي متهموگلوبین</a:t>
            </a:r>
          </a:p>
          <a:p>
            <a:pPr algn="just">
              <a:buFont typeface="+mj-lt"/>
              <a:buAutoNum type="arabicPeriod"/>
            </a:pPr>
            <a:r>
              <a:rPr lang="en-US" sz="4400" spc="-150" dirty="0">
                <a:ln>
                  <a:solidFill>
                    <a:schemeClr val="tx1"/>
                  </a:solidFill>
                </a:ln>
                <a:cs typeface="2  Davat" pitchFamily="2" charset="-78"/>
              </a:rPr>
              <a:t>BEI</a:t>
            </a:r>
            <a:r>
              <a:rPr lang="en-US" sz="3600" spc="-150" dirty="0">
                <a:ln>
                  <a:solidFill>
                    <a:schemeClr val="tx1"/>
                  </a:solidFill>
                </a:ln>
                <a:cs typeface="2  Davat" pitchFamily="2" charset="-78"/>
              </a:rPr>
              <a:t>P</a:t>
            </a:r>
            <a:r>
              <a:rPr lang="fa-IR" sz="4000" spc="-150" dirty="0">
                <a:ln>
                  <a:solidFill>
                    <a:schemeClr val="tx1"/>
                  </a:solidFill>
                </a:ln>
                <a:cs typeface="2  Davat" pitchFamily="2" charset="-78"/>
              </a:rPr>
              <a:t>:شاخص بیولوژیکی مواجهه براي هیدروکربنهاي آروماتیک چند حلقه اي</a:t>
            </a:r>
          </a:p>
          <a:p>
            <a:pPr algn="just">
              <a:buFont typeface="+mj-lt"/>
              <a:buAutoNum type="arabicPeriod"/>
            </a:pPr>
            <a:endParaRPr lang="en-US" sz="2800" spc="-150" dirty="0">
              <a:cs typeface="2  Davat" pitchFamily="2" charset="-78"/>
            </a:endParaRPr>
          </a:p>
        </p:txBody>
      </p:sp>
    </p:spTree>
    <p:extLst>
      <p:ext uri="{BB962C8B-B14F-4D97-AF65-F5344CB8AC3E}">
        <p14:creationId xmlns:p14="http://schemas.microsoft.com/office/powerpoint/2010/main" val="2328870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137450"/>
            <a:ext cx="11507637" cy="975357"/>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fa-IR" sz="48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سرطان </a:t>
            </a:r>
            <a:r>
              <a:rPr lang="fa-IR" sz="4800" b="1" i="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زایی</a:t>
            </a:r>
            <a:r>
              <a:rPr lang="en-US"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Carcinogenicity</a:t>
            </a:r>
            <a:br>
              <a:rPr lang="en-US" sz="44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br>
            <a:r>
              <a:rPr lang="fa-IR" sz="4400" b="1" dirty="0" smtClean="0"/>
              <a:t/>
            </a:r>
            <a:br>
              <a:rPr lang="fa-IR" sz="4400" b="1" dirty="0" smtClean="0"/>
            </a:br>
            <a:endParaRPr lang="en-US" sz="4800" b="1" i="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endParaRPr>
          </a:p>
        </p:txBody>
      </p:sp>
      <p:sp>
        <p:nvSpPr>
          <p:cNvPr id="3" name="Content Placeholder 2"/>
          <p:cNvSpPr>
            <a:spLocks noGrp="1"/>
          </p:cNvSpPr>
          <p:nvPr>
            <p:ph idx="1"/>
          </p:nvPr>
        </p:nvSpPr>
        <p:spPr>
          <a:xfrm>
            <a:off x="313255" y="1087314"/>
            <a:ext cx="11546005" cy="5486013"/>
          </a:xfrm>
          <a:ln>
            <a:solidFill>
              <a:schemeClr val="tx1"/>
            </a:solidFill>
          </a:ln>
        </p:spPr>
        <p:txBody>
          <a:bodyPr>
            <a:noAutofit/>
          </a:bodyPr>
          <a:lstStyle/>
          <a:p>
            <a:pPr algn="just"/>
            <a:r>
              <a:rPr lang="fa-IR" sz="3600" spc="-150" dirty="0">
                <a:ln>
                  <a:solidFill>
                    <a:schemeClr val="tx1"/>
                  </a:solidFill>
                </a:ln>
                <a:cs typeface="2  Davat" pitchFamily="2" charset="-78"/>
              </a:rPr>
              <a:t>سرطان زا عاملی است که باعث ایجاد یک تومور خوش خیم یا بدخیم می شود. شواهد </a:t>
            </a:r>
            <a:r>
              <a:rPr lang="fa-IR" sz="3200" spc="-150" dirty="0">
                <a:ln>
                  <a:solidFill>
                    <a:schemeClr val="tx1"/>
                  </a:solidFill>
                </a:ln>
                <a:cs typeface="2  Davat" pitchFamily="2" charset="-78"/>
              </a:rPr>
              <a:t>سرطانزایی ازمطالعه </a:t>
            </a:r>
            <a:r>
              <a:rPr lang="fa-IR" sz="3600" spc="-150" dirty="0">
                <a:ln>
                  <a:solidFill>
                    <a:schemeClr val="tx1"/>
                  </a:solidFill>
                </a:ln>
                <a:cs typeface="2  Davat" pitchFamily="2" charset="-78"/>
              </a:rPr>
              <a:t>سرطان زایی از مطالعه هاي سم شناسی، اپیدمیولوژي و مکانیکی حاصل میشود. نمادهاي مختلف توسط سازمانهاي </a:t>
            </a:r>
            <a:r>
              <a:rPr lang="fa-IR" sz="3200" spc="-150" dirty="0">
                <a:ln>
                  <a:solidFill>
                    <a:schemeClr val="tx1"/>
                  </a:solidFill>
                </a:ln>
                <a:cs typeface="2  Davat" pitchFamily="2" charset="-78"/>
              </a:rPr>
              <a:t>ومراکز </a:t>
            </a:r>
            <a:r>
              <a:rPr lang="fa-IR" sz="3600" spc="-150" dirty="0">
                <a:ln>
                  <a:solidFill>
                    <a:schemeClr val="tx1"/>
                  </a:solidFill>
                </a:ln>
                <a:cs typeface="2  Davat" pitchFamily="2" charset="-78"/>
              </a:rPr>
              <a:t>و مراکز علمی معتبر براي نشان دادن قابلیت سرطان زایی عوامل مختلف ارائه شده است.</a:t>
            </a:r>
            <a:endParaRPr lang="fa-IR" sz="3200" spc="-150" dirty="0">
              <a:ln>
                <a:solidFill>
                  <a:schemeClr val="tx1"/>
                </a:solidFill>
              </a:ln>
              <a:cs typeface="2  Davat" pitchFamily="2" charset="-78"/>
            </a:endParaRPr>
          </a:p>
          <a:p>
            <a:r>
              <a:rPr lang="fa-IR" sz="2800" b="1" dirty="0">
                <a:ln>
                  <a:solidFill>
                    <a:srgbClr val="FF0000"/>
                  </a:solidFill>
                </a:ln>
                <a:cs typeface="2  Zar" pitchFamily="2" charset="-78"/>
              </a:rPr>
              <a:t>سرطان زاي تائید شده انسانی - </a:t>
            </a:r>
            <a:r>
              <a:rPr lang="en-US" sz="3200" b="1" dirty="0">
                <a:ln>
                  <a:solidFill>
                    <a:srgbClr val="FF0000"/>
                  </a:solidFill>
                </a:ln>
                <a:solidFill>
                  <a:srgbClr val="FF0000"/>
                </a:solidFill>
                <a:cs typeface="2  Zar" pitchFamily="2" charset="-78"/>
              </a:rPr>
              <a:t>A1</a:t>
            </a:r>
            <a:endParaRPr lang="fa-IR" sz="3200" b="1" dirty="0">
              <a:ln>
                <a:solidFill>
                  <a:srgbClr val="FF0000"/>
                </a:solidFill>
              </a:ln>
              <a:solidFill>
                <a:srgbClr val="FF0000"/>
              </a:solidFill>
              <a:cs typeface="2  Zar" pitchFamily="2" charset="-78"/>
            </a:endParaRPr>
          </a:p>
          <a:p>
            <a:r>
              <a:rPr lang="fa-IR" sz="2800" b="1" dirty="0">
                <a:ln>
                  <a:solidFill>
                    <a:srgbClr val="FF0000"/>
                  </a:solidFill>
                </a:ln>
                <a:cs typeface="2  Zar" pitchFamily="2" charset="-78"/>
              </a:rPr>
              <a:t>مشکوك به سرطان زایی در انسان -</a:t>
            </a:r>
            <a:r>
              <a:rPr lang="en-US" sz="2800" b="1" dirty="0">
                <a:ln>
                  <a:solidFill>
                    <a:srgbClr val="FF0000"/>
                  </a:solidFill>
                </a:ln>
                <a:cs typeface="2  Zar" pitchFamily="2" charset="-78"/>
              </a:rPr>
              <a:t>A2</a:t>
            </a:r>
            <a:endParaRPr lang="fa-IR" sz="2800" b="1" dirty="0">
              <a:ln>
                <a:solidFill>
                  <a:srgbClr val="FF0000"/>
                </a:solidFill>
              </a:ln>
              <a:cs typeface="2  Zar" pitchFamily="2" charset="-78"/>
            </a:endParaRPr>
          </a:p>
          <a:p>
            <a:r>
              <a:rPr lang="fa-IR" sz="2800" b="1" dirty="0">
                <a:ln>
                  <a:solidFill>
                    <a:srgbClr val="FF0000"/>
                  </a:solidFill>
                </a:ln>
                <a:cs typeface="2  Zar" pitchFamily="2" charset="-78"/>
              </a:rPr>
              <a:t>سرطان زاي تایید شده براي حیوان با ارتباط ناشناخته بر انسان -</a:t>
            </a:r>
            <a:r>
              <a:rPr lang="en-US" sz="2800" b="1" dirty="0">
                <a:ln>
                  <a:solidFill>
                    <a:srgbClr val="FF0000"/>
                  </a:solidFill>
                </a:ln>
                <a:cs typeface="2  Zar" pitchFamily="2" charset="-78"/>
              </a:rPr>
              <a:t>A3</a:t>
            </a:r>
            <a:endParaRPr lang="fa-IR" sz="2800" b="1" dirty="0">
              <a:ln>
                <a:solidFill>
                  <a:srgbClr val="FF0000"/>
                </a:solidFill>
              </a:ln>
              <a:cs typeface="2  Zar" pitchFamily="2" charset="-78"/>
            </a:endParaRPr>
          </a:p>
          <a:p>
            <a:r>
              <a:rPr lang="fa-IR" sz="2800" b="1" dirty="0">
                <a:ln>
                  <a:solidFill>
                    <a:srgbClr val="FF0000"/>
                  </a:solidFill>
                </a:ln>
                <a:cs typeface="2  Zar" pitchFamily="2" charset="-78"/>
              </a:rPr>
              <a:t>غیرقابل طبقه بندي به عنوان یک عامل سرطان زاي انسانی -</a:t>
            </a:r>
            <a:r>
              <a:rPr lang="en-US" sz="2800" b="1" dirty="0">
                <a:ln>
                  <a:solidFill>
                    <a:srgbClr val="FF0000"/>
                  </a:solidFill>
                </a:ln>
                <a:cs typeface="2  Zar" pitchFamily="2" charset="-78"/>
              </a:rPr>
              <a:t>A4</a:t>
            </a:r>
            <a:endParaRPr lang="fa-IR" sz="2800" b="1" dirty="0">
              <a:ln>
                <a:solidFill>
                  <a:srgbClr val="FF0000"/>
                </a:solidFill>
              </a:ln>
              <a:cs typeface="2  Zar" pitchFamily="2" charset="-78"/>
            </a:endParaRPr>
          </a:p>
          <a:p>
            <a:r>
              <a:rPr lang="fa-IR" sz="2800" b="1" dirty="0">
                <a:ln>
                  <a:solidFill>
                    <a:srgbClr val="FF0000"/>
                  </a:solidFill>
                </a:ln>
                <a:cs typeface="2  Zar" pitchFamily="2" charset="-78"/>
              </a:rPr>
              <a:t>مشکوك نبودن به عنوان یک عامل سرطان زاي انسانی-</a:t>
            </a:r>
            <a:r>
              <a:rPr lang="en-US" sz="2800" b="1" dirty="0">
                <a:ln>
                  <a:solidFill>
                    <a:srgbClr val="FF0000"/>
                  </a:solidFill>
                </a:ln>
                <a:cs typeface="2  Zar" pitchFamily="2" charset="-78"/>
              </a:rPr>
              <a:t>A5</a:t>
            </a:r>
          </a:p>
        </p:txBody>
      </p:sp>
    </p:spTree>
    <p:extLst>
      <p:ext uri="{BB962C8B-B14F-4D97-AF65-F5344CB8AC3E}">
        <p14:creationId xmlns:p14="http://schemas.microsoft.com/office/powerpoint/2010/main" val="5090582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750" fill="hold"/>
                                        <p:tgtEl>
                                          <p:spTgt spid="3">
                                            <p:bg/>
                                          </p:spTgt>
                                        </p:tgtEl>
                                        <p:attrNameLst>
                                          <p:attrName>ppt_x</p:attrName>
                                        </p:attrNameLst>
                                      </p:cBhvr>
                                      <p:tavLst>
                                        <p:tav tm="0">
                                          <p:val>
                                            <p:strVal val="#ppt_x"/>
                                          </p:val>
                                        </p:tav>
                                        <p:tav tm="100000">
                                          <p:val>
                                            <p:strVal val="#ppt_x"/>
                                          </p:val>
                                        </p:tav>
                                      </p:tavLst>
                                    </p:anim>
                                    <p:anim calcmode="lin" valueType="num">
                                      <p:cBhvr additive="base">
                                        <p:cTn id="14" dur="75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0016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a-IR" sz="48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برگه اطلاعات ایمنی </a:t>
            </a:r>
            <a:r>
              <a:rPr lang="fa-IR" sz="48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مواد</a:t>
            </a:r>
            <a:r>
              <a:rPr lang="en-US" sz="48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MSDS </a:t>
            </a:r>
            <a:r>
              <a:rPr lang="fa-IR" sz="3200" b="1" dirty="0" smtClean="0">
                <a:effectLst>
                  <a:outerShdw blurRad="38100" dist="38100" dir="2700000" algn="tl">
                    <a:srgbClr val="000000">
                      <a:alpha val="43137"/>
                    </a:srgbClr>
                  </a:outerShdw>
                </a:effectLst>
              </a:rPr>
              <a:t/>
            </a:r>
            <a:br>
              <a:rPr lang="fa-IR" sz="3200" b="1" dirty="0" smtClean="0">
                <a:effectLst>
                  <a:outerShdw blurRad="38100" dist="38100" dir="2700000" algn="tl">
                    <a:srgbClr val="000000">
                      <a:alpha val="43137"/>
                    </a:srgbClr>
                  </a:outerShdw>
                </a:effectLst>
              </a:rPr>
            </a:br>
            <a:r>
              <a:rPr lang="en-US" sz="53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material safety data sheet</a:t>
            </a:r>
          </a:p>
        </p:txBody>
      </p:sp>
      <p:sp>
        <p:nvSpPr>
          <p:cNvPr id="5" name="Content Placeholder 4"/>
          <p:cNvSpPr>
            <a:spLocks noGrp="1"/>
          </p:cNvSpPr>
          <p:nvPr>
            <p:ph sz="half" idx="2"/>
          </p:nvPr>
        </p:nvSpPr>
        <p:spPr>
          <a:xfrm>
            <a:off x="411021" y="3615976"/>
            <a:ext cx="5547634" cy="3304117"/>
          </a:xfrm>
        </p:spPr>
        <p:txBody>
          <a:bodyPr>
            <a:noAutofit/>
          </a:bodyPr>
          <a:lstStyle/>
          <a:p>
            <a:r>
              <a:rPr lang="fa-IR" sz="3200" dirty="0" smtClean="0">
                <a:ln>
                  <a:solidFill>
                    <a:schemeClr val="tx1"/>
                  </a:solidFill>
                </a:ln>
                <a:cs typeface="2  Zar" panose="00000400000000000000" pitchFamily="2" charset="-78"/>
              </a:rPr>
              <a:t>روش های سرایت آن به محیط </a:t>
            </a:r>
          </a:p>
          <a:p>
            <a:r>
              <a:rPr lang="fa-IR" sz="3200" dirty="0" smtClean="0">
                <a:ln>
                  <a:solidFill>
                    <a:schemeClr val="tx1"/>
                  </a:solidFill>
                </a:ln>
                <a:cs typeface="2  Zar" panose="00000400000000000000" pitchFamily="2" charset="-78"/>
              </a:rPr>
              <a:t>محافظت </a:t>
            </a:r>
            <a:r>
              <a:rPr lang="fa-IR" sz="3200" dirty="0">
                <a:ln>
                  <a:solidFill>
                    <a:schemeClr val="tx1"/>
                  </a:solidFill>
                </a:ln>
                <a:cs typeface="2  Zar" panose="00000400000000000000" pitchFamily="2" charset="-78"/>
              </a:rPr>
              <a:t>افراد در برابر ماده شیمیایی</a:t>
            </a:r>
          </a:p>
          <a:p>
            <a:r>
              <a:rPr lang="fa-IR" sz="3200" dirty="0">
                <a:ln>
                  <a:solidFill>
                    <a:schemeClr val="tx1"/>
                  </a:solidFill>
                </a:ln>
                <a:cs typeface="2  Zar" panose="00000400000000000000" pitchFamily="2" charset="-78"/>
              </a:rPr>
              <a:t>خواص فیزیكی و شیمیایی</a:t>
            </a:r>
          </a:p>
          <a:p>
            <a:r>
              <a:rPr lang="fa-IR" sz="3200" dirty="0">
                <a:ln>
                  <a:solidFill>
                    <a:schemeClr val="tx1"/>
                  </a:solidFill>
                </a:ln>
                <a:cs typeface="2  Zar" panose="00000400000000000000" pitchFamily="2" charset="-78"/>
              </a:rPr>
              <a:t>پایداری و واكنش </a:t>
            </a:r>
            <a:r>
              <a:rPr lang="fa-IR" sz="3200" dirty="0" smtClean="0">
                <a:ln>
                  <a:solidFill>
                    <a:schemeClr val="tx1"/>
                  </a:solidFill>
                </a:ln>
                <a:cs typeface="2  Zar" panose="00000400000000000000" pitchFamily="2" charset="-78"/>
              </a:rPr>
              <a:t>پذیری</a:t>
            </a:r>
          </a:p>
          <a:p>
            <a:r>
              <a:rPr lang="fa-IR" sz="3200" dirty="0" smtClean="0">
                <a:ln>
                  <a:solidFill>
                    <a:schemeClr val="tx1"/>
                  </a:solidFill>
                </a:ln>
                <a:cs typeface="2  Zar" panose="00000400000000000000" pitchFamily="2" charset="-78"/>
              </a:rPr>
              <a:t>حدود مجاز ماده</a:t>
            </a:r>
            <a:endParaRPr lang="fa-IR" sz="3200" dirty="0">
              <a:ln>
                <a:solidFill>
                  <a:schemeClr val="tx1"/>
                </a:solidFill>
              </a:ln>
              <a:cs typeface="2  Zar" panose="00000400000000000000" pitchFamily="2" charset="-78"/>
            </a:endParaRPr>
          </a:p>
          <a:p>
            <a:endParaRPr lang="fa-IR" sz="3200" dirty="0">
              <a:ln>
                <a:solidFill>
                  <a:schemeClr val="tx1"/>
                </a:solidFill>
              </a:ln>
              <a:cs typeface="2  Zar" panose="00000400000000000000" pitchFamily="2" charset="-78"/>
            </a:endParaRPr>
          </a:p>
        </p:txBody>
      </p:sp>
      <p:sp>
        <p:nvSpPr>
          <p:cNvPr id="6" name="Text Placeholder 5"/>
          <p:cNvSpPr>
            <a:spLocks noGrp="1"/>
          </p:cNvSpPr>
          <p:nvPr>
            <p:ph type="body" sz="quarter" idx="3"/>
          </p:nvPr>
        </p:nvSpPr>
        <p:spPr>
          <a:xfrm>
            <a:off x="76544" y="1781371"/>
            <a:ext cx="12038912" cy="1848593"/>
          </a:xfrm>
        </p:spPr>
        <p:txBody>
          <a:bodyPr>
            <a:noAutofit/>
          </a:bodyPr>
          <a:lstStyle/>
          <a:p>
            <a:pPr algn="just"/>
            <a:r>
              <a:rPr lang="fa-IR" sz="2800" dirty="0" smtClean="0">
                <a:ln>
                  <a:solidFill>
                    <a:schemeClr val="tx1"/>
                  </a:solidFill>
                </a:ln>
                <a:cs typeface="2  Zar" panose="00000400000000000000" pitchFamily="2" charset="-78"/>
              </a:rPr>
              <a:t>برگه </a:t>
            </a:r>
            <a:r>
              <a:rPr lang="fa-IR" sz="2800" dirty="0">
                <a:ln>
                  <a:solidFill>
                    <a:schemeClr val="tx1"/>
                  </a:solidFill>
                </a:ln>
                <a:cs typeface="2  Zar" panose="00000400000000000000" pitchFamily="2" charset="-78"/>
              </a:rPr>
              <a:t>اطلاعات ایمنی مواد </a:t>
            </a:r>
            <a:r>
              <a:rPr lang="fa-IR" sz="2800" dirty="0" smtClean="0">
                <a:ln>
                  <a:solidFill>
                    <a:schemeClr val="tx1"/>
                  </a:solidFill>
                </a:ln>
                <a:cs typeface="2  Zar" panose="00000400000000000000" pitchFamily="2" charset="-78"/>
              </a:rPr>
              <a:t>یا</a:t>
            </a:r>
            <a:r>
              <a:rPr lang="en-US" sz="2800" dirty="0">
                <a:ln>
                  <a:solidFill>
                    <a:schemeClr val="tx1"/>
                  </a:solidFill>
                </a:ln>
                <a:cs typeface="2  Zar" panose="00000400000000000000" pitchFamily="2" charset="-78"/>
              </a:rPr>
              <a:t>MSDS</a:t>
            </a:r>
            <a:r>
              <a:rPr lang="fa-IR" sz="2800" dirty="0" smtClean="0">
                <a:ln>
                  <a:solidFill>
                    <a:schemeClr val="tx1"/>
                  </a:solidFill>
                </a:ln>
                <a:cs typeface="2  Zar" panose="00000400000000000000" pitchFamily="2" charset="-78"/>
              </a:rPr>
              <a:t> برگه ای است که حاوی</a:t>
            </a:r>
            <a:r>
              <a:rPr lang="en-US" sz="2800" dirty="0" smtClean="0">
                <a:ln>
                  <a:solidFill>
                    <a:schemeClr val="tx1"/>
                  </a:solidFill>
                </a:ln>
                <a:cs typeface="2  Zar" panose="00000400000000000000" pitchFamily="2" charset="-78"/>
              </a:rPr>
              <a:t>  </a:t>
            </a:r>
            <a:r>
              <a:rPr lang="fa-IR" sz="2800" dirty="0" smtClean="0">
                <a:ln>
                  <a:solidFill>
                    <a:schemeClr val="tx1"/>
                  </a:solidFill>
                </a:ln>
                <a:cs typeface="2  Zar" panose="00000400000000000000" pitchFamily="2" charset="-78"/>
              </a:rPr>
              <a:t>اطلاعات </a:t>
            </a:r>
            <a:r>
              <a:rPr lang="fa-IR" sz="2800" dirty="0">
                <a:ln>
                  <a:solidFill>
                    <a:schemeClr val="tx1"/>
                  </a:solidFill>
                </a:ln>
                <a:cs typeface="2  Zar" panose="00000400000000000000" pitchFamily="2" charset="-78"/>
              </a:rPr>
              <a:t>پایه در باره مواد یا </a:t>
            </a:r>
            <a:r>
              <a:rPr lang="fa-IR" sz="2800" dirty="0" smtClean="0">
                <a:ln>
                  <a:solidFill>
                    <a:schemeClr val="tx1"/>
                  </a:solidFill>
                </a:ln>
                <a:cs typeface="2  Zar" panose="00000400000000000000" pitchFamily="2" charset="-78"/>
              </a:rPr>
              <a:t>فرآورده </a:t>
            </a:r>
            <a:r>
              <a:rPr lang="fa-IR" sz="2800" dirty="0">
                <a:ln>
                  <a:solidFill>
                    <a:schemeClr val="tx1"/>
                  </a:solidFill>
                </a:ln>
                <a:cs typeface="2  Zar" panose="00000400000000000000" pitchFamily="2" charset="-78"/>
              </a:rPr>
              <a:t>های شیمیایی </a:t>
            </a:r>
            <a:r>
              <a:rPr lang="fa-IR" sz="2800" dirty="0" smtClean="0">
                <a:ln>
                  <a:solidFill>
                    <a:schemeClr val="tx1"/>
                  </a:solidFill>
                </a:ln>
                <a:cs typeface="2  Zar" panose="00000400000000000000" pitchFamily="2" charset="-78"/>
              </a:rPr>
              <a:t>یک ماده بوده وهمچنین </a:t>
            </a:r>
            <a:r>
              <a:rPr lang="fa-IR" sz="2800" dirty="0">
                <a:ln>
                  <a:solidFill>
                    <a:schemeClr val="tx1"/>
                  </a:solidFill>
                </a:ln>
                <a:cs typeface="2  Zar" panose="00000400000000000000" pitchFamily="2" charset="-78"/>
              </a:rPr>
              <a:t>دارای اطلاعاتی پیرامون خصوصیات، پتانسیل آسیب‌زایی مواد، نحوه استفاده ایمن و چگونگی برخورد در مواقع اضطراری می‌باشد</a:t>
            </a:r>
            <a:r>
              <a:rPr lang="fa-IR" sz="2800" dirty="0" smtClean="0">
                <a:ln>
                  <a:solidFill>
                    <a:schemeClr val="tx1"/>
                  </a:solidFill>
                </a:ln>
                <a:cs typeface="2  Zar" panose="00000400000000000000" pitchFamily="2" charset="-78"/>
              </a:rPr>
              <a:t>.</a:t>
            </a:r>
            <a:r>
              <a:rPr lang="fa-IR" sz="2800" dirty="0">
                <a:ln>
                  <a:solidFill>
                    <a:schemeClr val="tx1"/>
                  </a:solidFill>
                </a:ln>
                <a:cs typeface="2  Zar" panose="00000400000000000000" pitchFamily="2" charset="-78"/>
              </a:rPr>
              <a:t> </a:t>
            </a:r>
            <a:r>
              <a:rPr lang="fa-IR" sz="2800" dirty="0" smtClean="0">
                <a:ln>
                  <a:solidFill>
                    <a:schemeClr val="tx1"/>
                  </a:solidFill>
                </a:ln>
                <a:cs typeface="2  Zar" panose="00000400000000000000" pitchFamily="2" charset="-78"/>
              </a:rPr>
              <a:t> </a:t>
            </a:r>
            <a:r>
              <a:rPr lang="en-US" sz="2800" dirty="0" smtClean="0">
                <a:ln>
                  <a:solidFill>
                    <a:schemeClr val="tx1"/>
                  </a:solidFill>
                </a:ln>
                <a:cs typeface="2  Zar" panose="00000400000000000000" pitchFamily="2" charset="-78"/>
              </a:rPr>
              <a:t>MSDS </a:t>
            </a:r>
            <a:r>
              <a:rPr lang="fa-IR" sz="2800" dirty="0" smtClean="0">
                <a:ln>
                  <a:solidFill>
                    <a:schemeClr val="tx1"/>
                  </a:solidFill>
                </a:ln>
                <a:cs typeface="2  Zar" panose="00000400000000000000" pitchFamily="2" charset="-78"/>
              </a:rPr>
              <a:t> می تواند حاوی </a:t>
            </a:r>
            <a:r>
              <a:rPr lang="fa-IR" sz="2800" dirty="0">
                <a:ln>
                  <a:solidFill>
                    <a:schemeClr val="tx1"/>
                  </a:solidFill>
                </a:ln>
                <a:cs typeface="2  Zar" panose="00000400000000000000" pitchFamily="2" charset="-78"/>
              </a:rPr>
              <a:t>اطلاعات گوناگونی </a:t>
            </a:r>
            <a:r>
              <a:rPr lang="fa-IR" sz="2800" dirty="0" smtClean="0">
                <a:ln>
                  <a:solidFill>
                    <a:schemeClr val="tx1"/>
                  </a:solidFill>
                </a:ln>
                <a:cs typeface="2  Zar" panose="00000400000000000000" pitchFamily="2" charset="-78"/>
              </a:rPr>
              <a:t>باشد </a:t>
            </a:r>
            <a:r>
              <a:rPr lang="fa-IR" sz="2800" dirty="0">
                <a:ln>
                  <a:solidFill>
                    <a:schemeClr val="tx1"/>
                  </a:solidFill>
                </a:ln>
                <a:cs typeface="2  Zar" panose="00000400000000000000" pitchFamily="2" charset="-78"/>
              </a:rPr>
              <a:t>كه برخی از آنها عبارتند از</a:t>
            </a:r>
            <a:r>
              <a:rPr lang="fa-IR" sz="2800" dirty="0" smtClean="0">
                <a:ln>
                  <a:solidFill>
                    <a:schemeClr val="tx1"/>
                  </a:solidFill>
                </a:ln>
                <a:cs typeface="2  Zar" panose="00000400000000000000" pitchFamily="2" charset="-78"/>
              </a:rPr>
              <a:t>:</a:t>
            </a:r>
            <a:endParaRPr lang="fa-IR" sz="2800" dirty="0">
              <a:ln>
                <a:solidFill>
                  <a:schemeClr val="tx1"/>
                </a:solidFill>
              </a:ln>
              <a:cs typeface="2  Zar" panose="00000400000000000000" pitchFamily="2" charset="-78"/>
            </a:endParaRPr>
          </a:p>
        </p:txBody>
      </p:sp>
      <p:sp>
        <p:nvSpPr>
          <p:cNvPr id="7" name="Content Placeholder 6"/>
          <p:cNvSpPr>
            <a:spLocks noGrp="1"/>
          </p:cNvSpPr>
          <p:nvPr>
            <p:ph sz="quarter" idx="4"/>
          </p:nvPr>
        </p:nvSpPr>
        <p:spPr>
          <a:xfrm>
            <a:off x="5505111" y="3589361"/>
            <a:ext cx="6293849" cy="3568891"/>
          </a:xfrm>
        </p:spPr>
        <p:txBody>
          <a:bodyPr>
            <a:normAutofit/>
          </a:bodyPr>
          <a:lstStyle/>
          <a:p>
            <a:r>
              <a:rPr lang="fa-IR" sz="3200" dirty="0">
                <a:ln>
                  <a:solidFill>
                    <a:schemeClr val="tx1"/>
                  </a:solidFill>
                </a:ln>
                <a:cs typeface="2  Zar" panose="00000400000000000000" pitchFamily="2" charset="-78"/>
              </a:rPr>
              <a:t>هویت ماده شیمیایی</a:t>
            </a:r>
          </a:p>
          <a:p>
            <a:r>
              <a:rPr lang="fa-IR" sz="3200" dirty="0">
                <a:ln>
                  <a:solidFill>
                    <a:schemeClr val="tx1"/>
                  </a:solidFill>
                </a:ln>
                <a:cs typeface="2  Zar" panose="00000400000000000000" pitchFamily="2" charset="-78"/>
              </a:rPr>
              <a:t>تركیب یا اطلاعات مربوط به اجزاء سازندة آن</a:t>
            </a:r>
          </a:p>
          <a:p>
            <a:r>
              <a:rPr lang="fa-IR" sz="3200" dirty="0" smtClean="0">
                <a:ln>
                  <a:solidFill>
                    <a:schemeClr val="tx1"/>
                  </a:solidFill>
                </a:ln>
                <a:cs typeface="2  Zar" panose="00000400000000000000" pitchFamily="2" charset="-78"/>
              </a:rPr>
              <a:t>آشنایی </a:t>
            </a:r>
            <a:r>
              <a:rPr lang="fa-IR" sz="3200" dirty="0">
                <a:ln>
                  <a:solidFill>
                    <a:schemeClr val="tx1"/>
                  </a:solidFill>
                </a:ln>
                <a:cs typeface="2  Zar" panose="00000400000000000000" pitchFamily="2" charset="-78"/>
              </a:rPr>
              <a:t>با خطرات احتمالی</a:t>
            </a:r>
          </a:p>
          <a:p>
            <a:r>
              <a:rPr lang="fa-IR" sz="3200" dirty="0">
                <a:ln>
                  <a:solidFill>
                    <a:schemeClr val="tx1"/>
                  </a:solidFill>
                </a:ln>
                <a:cs typeface="2  Zar" panose="00000400000000000000" pitchFamily="2" charset="-78"/>
              </a:rPr>
              <a:t>اقدامات </a:t>
            </a:r>
            <a:r>
              <a:rPr lang="fa-IR" sz="3600" dirty="0">
                <a:ln>
                  <a:solidFill>
                    <a:schemeClr val="tx1"/>
                  </a:solidFill>
                </a:ln>
                <a:cs typeface="2  Zar" panose="00000400000000000000" pitchFamily="2" charset="-78"/>
              </a:rPr>
              <a:t>اولیه</a:t>
            </a:r>
            <a:r>
              <a:rPr lang="fa-IR" sz="3200" dirty="0">
                <a:ln>
                  <a:solidFill>
                    <a:schemeClr val="tx1"/>
                  </a:solidFill>
                </a:ln>
                <a:cs typeface="2  Zar" panose="00000400000000000000" pitchFamily="2" charset="-78"/>
              </a:rPr>
              <a:t> اورژانسی</a:t>
            </a:r>
          </a:p>
          <a:p>
            <a:r>
              <a:rPr lang="fa-IR" sz="3200" dirty="0">
                <a:ln>
                  <a:solidFill>
                    <a:schemeClr val="tx1"/>
                  </a:solidFill>
                </a:ln>
                <a:cs typeface="2  Zar" panose="00000400000000000000" pitchFamily="2" charset="-78"/>
              </a:rPr>
              <a:t>اقدامات اولیه در مواجهه با </a:t>
            </a:r>
            <a:r>
              <a:rPr lang="fa-IR" sz="3200" dirty="0" smtClean="0">
                <a:ln>
                  <a:solidFill>
                    <a:schemeClr val="tx1"/>
                  </a:solidFill>
                </a:ln>
                <a:cs typeface="2  Zar" panose="00000400000000000000" pitchFamily="2" charset="-78"/>
              </a:rPr>
              <a:t>حریق</a:t>
            </a:r>
            <a:endParaRPr lang="fa-IR" sz="3200" dirty="0">
              <a:ln>
                <a:solidFill>
                  <a:schemeClr val="tx1"/>
                </a:solidFill>
              </a:ln>
              <a:cs typeface="2  Zar" panose="00000400000000000000" pitchFamily="2" charset="-78"/>
            </a:endParaRPr>
          </a:p>
        </p:txBody>
      </p:sp>
    </p:spTree>
    <p:extLst>
      <p:ext uri="{BB962C8B-B14F-4D97-AF65-F5344CB8AC3E}">
        <p14:creationId xmlns:p14="http://schemas.microsoft.com/office/powerpoint/2010/main" val="411400465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 calcmode="lin" valueType="num">
                                      <p:cBhvr additive="base">
                                        <p:cTn id="7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P spid="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729" y="2383763"/>
            <a:ext cx="5377218" cy="3657600"/>
          </a:xfrm>
        </p:spPr>
        <p:txBody>
          <a:bodyPr/>
          <a:lstStyle/>
          <a:p>
            <a:r>
              <a:rPr lang="fa-IR" sz="3000" dirty="0">
                <a:ln>
                  <a:solidFill>
                    <a:schemeClr val="tx1"/>
                  </a:solidFill>
                </a:ln>
                <a:cs typeface="2  Zar" panose="00000400000000000000" pitchFamily="2" charset="-78"/>
              </a:rPr>
              <a:t>اطلاعات سمیت ماده شیمیایی</a:t>
            </a:r>
          </a:p>
          <a:p>
            <a:r>
              <a:rPr lang="fa-IR" sz="3000" dirty="0">
                <a:ln>
                  <a:solidFill>
                    <a:schemeClr val="tx1"/>
                  </a:solidFill>
                </a:ln>
                <a:cs typeface="2  Zar" panose="00000400000000000000" pitchFamily="2" charset="-78"/>
              </a:rPr>
              <a:t>اطلاعات اكولوژیكی</a:t>
            </a:r>
          </a:p>
          <a:p>
            <a:r>
              <a:rPr lang="fa-IR" sz="3000" dirty="0">
                <a:ln>
                  <a:solidFill>
                    <a:schemeClr val="tx1"/>
                  </a:solidFill>
                </a:ln>
                <a:cs typeface="2  Zar" panose="00000400000000000000" pitchFamily="2" charset="-78"/>
              </a:rPr>
              <a:t>اصول صحیح معدوم كردن پسماندهای آن</a:t>
            </a:r>
          </a:p>
          <a:p>
            <a:r>
              <a:rPr lang="fa-IR" sz="3000" dirty="0">
                <a:ln>
                  <a:solidFill>
                    <a:schemeClr val="tx1"/>
                  </a:solidFill>
                </a:ln>
                <a:cs typeface="2  Zar" panose="00000400000000000000" pitchFamily="2" charset="-78"/>
              </a:rPr>
              <a:t>اطلاعات لازم در مورد جابجا كردن </a:t>
            </a:r>
            <a:r>
              <a:rPr lang="fa-IR" sz="3000" dirty="0" smtClean="0">
                <a:ln>
                  <a:solidFill>
                    <a:schemeClr val="tx1"/>
                  </a:solidFill>
                </a:ln>
                <a:cs typeface="2  Zar" panose="00000400000000000000" pitchFamily="2" charset="-78"/>
              </a:rPr>
              <a:t>آن</a:t>
            </a:r>
          </a:p>
          <a:p>
            <a:r>
              <a:rPr lang="fa-IR" sz="3000" dirty="0" smtClean="0">
                <a:ln>
                  <a:solidFill>
                    <a:schemeClr val="tx1"/>
                  </a:solidFill>
                </a:ln>
                <a:cs typeface="2  Zar" panose="00000400000000000000" pitchFamily="2" charset="-78"/>
              </a:rPr>
              <a:t>شکل ظاهری؛ رنگ ؛ بو و حالت ماده</a:t>
            </a:r>
          </a:p>
          <a:p>
            <a:r>
              <a:rPr lang="fa-IR" sz="3000" dirty="0" smtClean="0">
                <a:ln>
                  <a:solidFill>
                    <a:schemeClr val="tx1"/>
                  </a:solidFill>
                </a:ln>
                <a:cs typeface="2  Zar" panose="00000400000000000000" pitchFamily="2" charset="-78"/>
              </a:rPr>
              <a:t>...و موارد متعدد دیگر</a:t>
            </a:r>
            <a:endParaRPr lang="fa-IR" sz="3000" dirty="0">
              <a:ln>
                <a:solidFill>
                  <a:schemeClr val="tx1"/>
                </a:solidFill>
              </a:ln>
              <a:cs typeface="2  Zar" panose="00000400000000000000" pitchFamily="2" charset="-78"/>
            </a:endParaRPr>
          </a:p>
          <a:p>
            <a:endParaRPr lang="fa-IR" dirty="0"/>
          </a:p>
        </p:txBody>
      </p:sp>
      <p:sp>
        <p:nvSpPr>
          <p:cNvPr id="6" name="Content Placeholder 5"/>
          <p:cNvSpPr>
            <a:spLocks noGrp="1"/>
          </p:cNvSpPr>
          <p:nvPr>
            <p:ph sz="quarter" idx="4"/>
          </p:nvPr>
        </p:nvSpPr>
        <p:spPr>
          <a:xfrm>
            <a:off x="5581934" y="2383762"/>
            <a:ext cx="6428095" cy="3657600"/>
          </a:xfrm>
        </p:spPr>
        <p:txBody>
          <a:bodyPr>
            <a:normAutofit fontScale="85000" lnSpcReduction="20000"/>
          </a:bodyPr>
          <a:lstStyle/>
          <a:p>
            <a:r>
              <a:rPr lang="fa-IR" sz="3200" dirty="0">
                <a:ln>
                  <a:solidFill>
                    <a:schemeClr val="tx1"/>
                  </a:solidFill>
                </a:ln>
                <a:cs typeface="2  Zar" panose="00000400000000000000" pitchFamily="2" charset="-78"/>
              </a:rPr>
              <a:t>اقدامات اولیه در صورت ریختن اتفاقی ماده شمیایی</a:t>
            </a:r>
          </a:p>
          <a:p>
            <a:r>
              <a:rPr lang="fa-IR" sz="3200" dirty="0">
                <a:ln>
                  <a:solidFill>
                    <a:schemeClr val="tx1"/>
                  </a:solidFill>
                </a:ln>
                <a:cs typeface="2  Zar" panose="00000400000000000000" pitchFamily="2" charset="-78"/>
              </a:rPr>
              <a:t>شیوه صحیح حمل و نقل و نگهداری</a:t>
            </a:r>
          </a:p>
          <a:p>
            <a:r>
              <a:rPr lang="fa-IR" sz="3200" dirty="0">
                <a:ln>
                  <a:solidFill>
                    <a:schemeClr val="tx1"/>
                  </a:solidFill>
                </a:ln>
                <a:cs typeface="2  Zar" panose="00000400000000000000" pitchFamily="2" charset="-78"/>
              </a:rPr>
              <a:t>روشهای مهاركردن </a:t>
            </a:r>
          </a:p>
          <a:p>
            <a:r>
              <a:rPr lang="fa-IR" sz="3200" dirty="0">
                <a:ln>
                  <a:solidFill>
                    <a:schemeClr val="tx1"/>
                  </a:solidFill>
                </a:ln>
                <a:cs typeface="2  Zar" panose="00000400000000000000" pitchFamily="2" charset="-78"/>
              </a:rPr>
              <a:t>واکنش پذیری با آب یا سایر مواد شیمیایی</a:t>
            </a:r>
          </a:p>
          <a:p>
            <a:r>
              <a:rPr lang="fa-IR" sz="3200" dirty="0">
                <a:ln>
                  <a:solidFill>
                    <a:schemeClr val="tx1"/>
                  </a:solidFill>
                </a:ln>
                <a:cs typeface="2  Zar" panose="00000400000000000000" pitchFamily="2" charset="-78"/>
              </a:rPr>
              <a:t>روشهای کمک های اولیه به افراد در معرض </a:t>
            </a:r>
            <a:r>
              <a:rPr lang="fa-IR" sz="3200" dirty="0" smtClean="0">
                <a:ln>
                  <a:solidFill>
                    <a:schemeClr val="tx1"/>
                  </a:solidFill>
                </a:ln>
                <a:cs typeface="2  Zar" panose="00000400000000000000" pitchFamily="2" charset="-78"/>
              </a:rPr>
              <a:t>تماس</a:t>
            </a:r>
          </a:p>
          <a:p>
            <a:r>
              <a:rPr lang="fa-IR" sz="3200" dirty="0" smtClean="0">
                <a:ln>
                  <a:solidFill>
                    <a:schemeClr val="tx1"/>
                  </a:solidFill>
                </a:ln>
                <a:cs typeface="2  Zar" panose="00000400000000000000" pitchFamily="2" charset="-78"/>
              </a:rPr>
              <a:t>روشهای اندازه گیری و تعیین مقدار و تفسیر نتایج </a:t>
            </a:r>
          </a:p>
          <a:p>
            <a:pPr marL="0" indent="0">
              <a:buNone/>
            </a:pPr>
            <a:r>
              <a:rPr lang="fa-IR" sz="3200" dirty="0" smtClean="0">
                <a:ln>
                  <a:solidFill>
                    <a:schemeClr val="tx1"/>
                  </a:solidFill>
                </a:ln>
                <a:cs typeface="2  Zar" panose="00000400000000000000" pitchFamily="2" charset="-78"/>
              </a:rPr>
              <a:t>ماده</a:t>
            </a:r>
          </a:p>
          <a:p>
            <a:r>
              <a:rPr lang="fa-IR" sz="3200" dirty="0" smtClean="0">
                <a:ln>
                  <a:solidFill>
                    <a:schemeClr val="tx1"/>
                  </a:solidFill>
                </a:ln>
                <a:cs typeface="2  Zar" panose="00000400000000000000" pitchFamily="2" charset="-78"/>
              </a:rPr>
              <a:t>خطرات بهداشتی ماده</a:t>
            </a:r>
            <a:endParaRPr lang="fa-IR" sz="3200" dirty="0">
              <a:ln>
                <a:solidFill>
                  <a:schemeClr val="tx1"/>
                </a:solidFill>
              </a:ln>
              <a:cs typeface="2  Zar" panose="00000400000000000000" pitchFamily="2" charset="-78"/>
            </a:endParaRPr>
          </a:p>
          <a:p>
            <a:endParaRPr lang="fa-IR" dirty="0"/>
          </a:p>
        </p:txBody>
      </p:sp>
      <p:sp>
        <p:nvSpPr>
          <p:cNvPr id="7" name="Title 1"/>
          <p:cNvSpPr>
            <a:spLocks noGrp="1"/>
          </p:cNvSpPr>
          <p:nvPr>
            <p:ph type="title"/>
          </p:nvPr>
        </p:nvSpPr>
        <p:spPr>
          <a:xfrm>
            <a:off x="436729" y="204716"/>
            <a:ext cx="11450471" cy="169232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a-IR" sz="53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برگه اطلاعات ایمنی </a:t>
            </a:r>
            <a:r>
              <a:rPr lang="fa-IR" sz="53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مواد</a:t>
            </a:r>
            <a:r>
              <a:rPr lang="en-US" sz="53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MSDS </a:t>
            </a:r>
            <a:r>
              <a:rPr lang="fa-IR" b="1" dirty="0" smtClean="0">
                <a:effectLst>
                  <a:outerShdw blurRad="38100" dist="38100" dir="2700000" algn="tl">
                    <a:srgbClr val="000000">
                      <a:alpha val="43137"/>
                    </a:srgbClr>
                  </a:outerShdw>
                </a:effectLst>
              </a:rPr>
              <a:t/>
            </a:r>
            <a:br>
              <a:rPr lang="fa-IR" b="1" dirty="0" smtClean="0">
                <a:effectLst>
                  <a:outerShdw blurRad="38100" dist="38100" dir="2700000" algn="tl">
                    <a:srgbClr val="000000">
                      <a:alpha val="43137"/>
                    </a:srgbClr>
                  </a:outerShdw>
                </a:effectLst>
              </a:rPr>
            </a:br>
            <a:r>
              <a:rPr lang="en-US" sz="53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material safety data sheet</a:t>
            </a:r>
          </a:p>
        </p:txBody>
      </p:sp>
    </p:spTree>
    <p:extLst>
      <p:ext uri="{BB962C8B-B14F-4D97-AF65-F5344CB8AC3E}">
        <p14:creationId xmlns:p14="http://schemas.microsoft.com/office/powerpoint/2010/main" val="22530045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55" y="0"/>
            <a:ext cx="10708763" cy="90075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برچسب  مواد شیمیایی</a:t>
            </a:r>
          </a:p>
        </p:txBody>
      </p:sp>
      <p:sp>
        <p:nvSpPr>
          <p:cNvPr id="5" name="Text Placeholder 4"/>
          <p:cNvSpPr>
            <a:spLocks noGrp="1"/>
          </p:cNvSpPr>
          <p:nvPr>
            <p:ph type="body" sz="quarter" idx="3"/>
          </p:nvPr>
        </p:nvSpPr>
        <p:spPr>
          <a:xfrm>
            <a:off x="384501" y="1323833"/>
            <a:ext cx="11450470" cy="1025153"/>
          </a:xfrm>
        </p:spPr>
        <p:txBody>
          <a:bodyPr/>
          <a:lstStyle/>
          <a:p>
            <a:pPr algn="just"/>
            <a:r>
              <a:rPr lang="fa-IR" sz="2800" dirty="0" smtClean="0">
                <a:ln>
                  <a:solidFill>
                    <a:schemeClr val="tx1"/>
                  </a:solidFill>
                </a:ln>
                <a:cs typeface="2  Zar" panose="00000400000000000000" pitchFamily="2" charset="-78"/>
              </a:rPr>
              <a:t>در دسترس ترین منبع اطلاعات در مورد یک ماده شیمیایی برچسب آن است.برچسب  مواد شیمیایی می تواندحاوی اطلاعات مهمی باشد.امروزه استانداردهای گوناگونی برای برچسب گذاری مواد شیمیایی وجود دارد. این شکل روش لوزی را نشان میدهد</a:t>
            </a:r>
            <a:endParaRPr lang="fa-IR" sz="2800" dirty="0">
              <a:ln>
                <a:solidFill>
                  <a:schemeClr val="tx1"/>
                </a:solidFill>
              </a:ln>
              <a:cs typeface="2  Zar" panose="00000400000000000000" pitchFamily="2" charset="-78"/>
            </a:endParaRPr>
          </a:p>
        </p:txBody>
      </p:sp>
      <p:pic>
        <p:nvPicPr>
          <p:cNvPr id="7" name="Picture 7" descr="Nfpa"/>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7863" b="18436"/>
          <a:stretch/>
        </p:blipFill>
        <p:spPr bwMode="auto">
          <a:xfrm>
            <a:off x="1039294" y="2299648"/>
            <a:ext cx="9763481" cy="455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971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259307" y="1160061"/>
            <a:ext cx="11559654" cy="500460"/>
          </a:xfrm>
        </p:spPr>
        <p:txBody>
          <a:bodyPr/>
          <a:lstStyle/>
          <a:p>
            <a:pPr algn="ctr"/>
            <a:r>
              <a:rPr lang="fa-IR" sz="3600" b="1" dirty="0" smtClean="0">
                <a:ln>
                  <a:solidFill>
                    <a:srgbClr val="FF0000"/>
                  </a:solidFill>
                </a:ln>
                <a:cs typeface="2  Zar" panose="00000400000000000000" pitchFamily="2" charset="-78"/>
              </a:rPr>
              <a:t>روش مستطیل</a:t>
            </a:r>
            <a:r>
              <a:rPr lang="en-US" sz="3600" dirty="0">
                <a:solidFill>
                  <a:schemeClr val="tx2"/>
                </a:solidFill>
                <a:latin typeface="Arial" panose="020B0604020202020204" pitchFamily="34" charset="0"/>
              </a:rPr>
              <a:t> </a:t>
            </a:r>
            <a:r>
              <a:rPr lang="en-US" sz="3600" b="1" dirty="0">
                <a:solidFill>
                  <a:schemeClr val="tx2"/>
                </a:solidFill>
                <a:latin typeface="Arial" panose="020B0604020202020204" pitchFamily="34" charset="0"/>
              </a:rPr>
              <a:t>Hazardous Material Identification System</a:t>
            </a:r>
            <a:r>
              <a:rPr lang="fa-IR" sz="4400" b="1" dirty="0">
                <a:solidFill>
                  <a:schemeClr val="tx2"/>
                </a:solidFill>
                <a:latin typeface="Arial" panose="020B0604020202020204" pitchFamily="34" charset="0"/>
              </a:rPr>
              <a:t> </a:t>
            </a:r>
            <a:endParaRPr lang="fa-IR" sz="3600" b="1" dirty="0">
              <a:ln>
                <a:solidFill>
                  <a:srgbClr val="FF0000"/>
                </a:solidFill>
              </a:ln>
              <a:cs typeface="2  Zar" panose="00000400000000000000" pitchFamily="2" charset="-78"/>
            </a:endParaRPr>
          </a:p>
        </p:txBody>
      </p:sp>
      <p:sp>
        <p:nvSpPr>
          <p:cNvPr id="7" name="Title 1"/>
          <p:cNvSpPr>
            <a:spLocks noGrp="1"/>
          </p:cNvSpPr>
          <p:nvPr>
            <p:ph type="title"/>
          </p:nvPr>
        </p:nvSpPr>
        <p:spPr>
          <a:xfrm>
            <a:off x="790049" y="9099"/>
            <a:ext cx="10332876" cy="1041779"/>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برچسب  مواد شیمیایی</a:t>
            </a:r>
          </a:p>
        </p:txBody>
      </p:sp>
      <p:pic>
        <p:nvPicPr>
          <p:cNvPr id="9" name="Content Placeholder 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90049" y="1660521"/>
            <a:ext cx="10769605" cy="511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81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9433" y="-1"/>
            <a:ext cx="11459065" cy="1555845"/>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fa-IR"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سیستم هماهنگ جهانی </a:t>
            </a:r>
            <a:r>
              <a:rPr lang="en-US"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 </a:t>
            </a:r>
            <a:r>
              <a:rPr lang="en-US" sz="54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(GHS )</a:t>
            </a:r>
            <a:br>
              <a:rPr lang="en-US" sz="54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br>
            <a:r>
              <a:rPr lang="en-US"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Globally Harmonized  System</a:t>
            </a:r>
            <a:endParaRPr lang="fa-IR"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endParaRPr>
          </a:p>
        </p:txBody>
      </p:sp>
      <p:sp>
        <p:nvSpPr>
          <p:cNvPr id="8" name="Content Placeholder 7"/>
          <p:cNvSpPr>
            <a:spLocks noGrp="1"/>
          </p:cNvSpPr>
          <p:nvPr>
            <p:ph idx="1"/>
          </p:nvPr>
        </p:nvSpPr>
        <p:spPr>
          <a:xfrm>
            <a:off x="313899" y="1819394"/>
            <a:ext cx="11368585" cy="4472224"/>
          </a:xfrm>
        </p:spPr>
        <p:txBody>
          <a:bodyPr>
            <a:noAutofit/>
          </a:bodyPr>
          <a:lstStyle/>
          <a:p>
            <a:pPr algn="just"/>
            <a:r>
              <a:rPr lang="fa-IR" sz="3200" b="1" dirty="0">
                <a:solidFill>
                  <a:schemeClr val="tx2"/>
                </a:solidFill>
                <a:latin typeface="Arial" panose="020B0604020202020204" pitchFamily="34" charset="0"/>
                <a:cs typeface="2  Zar" panose="00000400000000000000" pitchFamily="2" charset="-78"/>
              </a:rPr>
              <a:t>سیستم هماهنگ جهانی شامل یکسان سازی ، طبقه بندی و برچسب گذاری مواد شیمیایی </a:t>
            </a:r>
            <a:r>
              <a:rPr lang="fa-IR" sz="3200" b="1" dirty="0" smtClean="0">
                <a:solidFill>
                  <a:schemeClr val="tx2"/>
                </a:solidFill>
                <a:latin typeface="Arial" panose="020B0604020202020204" pitchFamily="34" charset="0"/>
                <a:cs typeface="2  Zar" panose="00000400000000000000" pitchFamily="2" charset="-78"/>
              </a:rPr>
              <a:t>بصورت هماهنگ در سراسر دنیا است که </a:t>
            </a:r>
            <a:r>
              <a:rPr lang="fa-IR" sz="3200" b="1" dirty="0">
                <a:solidFill>
                  <a:schemeClr val="tx2"/>
                </a:solidFill>
                <a:latin typeface="Arial" panose="020B0604020202020204" pitchFamily="34" charset="0"/>
                <a:cs typeface="2  Zar" panose="00000400000000000000" pitchFamily="2" charset="-78"/>
              </a:rPr>
              <a:t>در سال 1992 درکنفرانس جهانی محیط زیست تصویب شد. هدف از این سیستم موارد زیر می باشد:</a:t>
            </a:r>
          </a:p>
          <a:p>
            <a:pPr algn="just">
              <a:buNone/>
            </a:pPr>
            <a:r>
              <a:rPr lang="fa-IR" sz="3200" b="1" dirty="0">
                <a:solidFill>
                  <a:schemeClr val="tx2"/>
                </a:solidFill>
                <a:latin typeface="Arial" panose="020B0604020202020204" pitchFamily="34" charset="0"/>
                <a:cs typeface="2  Zar" panose="00000400000000000000" pitchFamily="2" charset="-78"/>
              </a:rPr>
              <a:t>1- تعیین مخاطرات فیزیکی ، بهداشتی و محیطی مواد شیمیایی</a:t>
            </a:r>
          </a:p>
          <a:p>
            <a:pPr algn="just">
              <a:buNone/>
            </a:pPr>
            <a:r>
              <a:rPr lang="fa-IR" sz="3200" b="1" dirty="0">
                <a:solidFill>
                  <a:schemeClr val="tx2"/>
                </a:solidFill>
                <a:latin typeface="Arial" panose="020B0604020202020204" pitchFamily="34" charset="0"/>
                <a:cs typeface="2  Zar" panose="00000400000000000000" pitchFamily="2" charset="-78"/>
              </a:rPr>
              <a:t>2- ایجاد طبقه بندی مناسب مواد شیمیایی</a:t>
            </a:r>
          </a:p>
          <a:p>
            <a:pPr algn="just">
              <a:buNone/>
            </a:pPr>
            <a:r>
              <a:rPr lang="fa-IR" sz="3200" b="1" dirty="0">
                <a:solidFill>
                  <a:schemeClr val="tx2"/>
                </a:solidFill>
                <a:latin typeface="Arial" panose="020B0604020202020204" pitchFamily="34" charset="0"/>
                <a:cs typeface="2  Zar" panose="00000400000000000000" pitchFamily="2" charset="-78"/>
              </a:rPr>
              <a:t>3- تعیین مخاطرات و پایش های حفاظتی با استفاده از بر چسب ها و </a:t>
            </a:r>
            <a:r>
              <a:rPr lang="en-US" sz="3200" b="1" dirty="0">
                <a:solidFill>
                  <a:schemeClr val="tx2"/>
                </a:solidFill>
                <a:latin typeface="Arial" panose="020B0604020202020204" pitchFamily="34" charset="0"/>
                <a:cs typeface="2  Zar" panose="00000400000000000000" pitchFamily="2" charset="-78"/>
              </a:rPr>
              <a:t>MSDS </a:t>
            </a:r>
            <a:r>
              <a:rPr lang="fa-IR" sz="3200" b="1" dirty="0">
                <a:solidFill>
                  <a:schemeClr val="tx2"/>
                </a:solidFill>
                <a:latin typeface="Arial" panose="020B0604020202020204" pitchFamily="34" charset="0"/>
                <a:cs typeface="2  Zar" panose="00000400000000000000" pitchFamily="2" charset="-78"/>
              </a:rPr>
              <a:t>  مواد</a:t>
            </a:r>
            <a:endParaRPr lang="en-US" sz="3200" b="1" dirty="0">
              <a:solidFill>
                <a:schemeClr val="tx2"/>
              </a:solidFill>
              <a:latin typeface="Arial" panose="020B0604020202020204" pitchFamily="34" charset="0"/>
              <a:cs typeface="2  Zar" panose="00000400000000000000" pitchFamily="2" charset="-78"/>
            </a:endParaRPr>
          </a:p>
          <a:p>
            <a:pPr algn="just"/>
            <a:endParaRPr lang="fa-IR" sz="3200" dirty="0">
              <a:cs typeface="2  Zar" panose="00000400000000000000" pitchFamily="2" charset="-78"/>
            </a:endParaRPr>
          </a:p>
        </p:txBody>
      </p:sp>
    </p:spTree>
    <p:extLst>
      <p:ext uri="{BB962C8B-B14F-4D97-AF65-F5344CB8AC3E}">
        <p14:creationId xmlns:p14="http://schemas.microsoft.com/office/powerpoint/2010/main" val="695190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1000"/>
                                        <p:tgtEl>
                                          <p:spTgt spid="8">
                                            <p:txEl>
                                              <p:pRg st="2" end="2"/>
                                            </p:txEl>
                                          </p:spTgt>
                                        </p:tgtEl>
                                      </p:cBhvr>
                                    </p:animEffect>
                                    <p:anim calcmode="lin" valueType="num">
                                      <p:cBhvr>
                                        <p:cTn id="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75" y="2010463"/>
            <a:ext cx="10809026" cy="3880773"/>
          </a:xfrm>
        </p:spPr>
        <p:txBody>
          <a:bodyPr>
            <a:normAutofit/>
          </a:bodyPr>
          <a:lstStyle/>
          <a:p>
            <a:pPr algn="just"/>
            <a:r>
              <a:rPr lang="fa-IR" sz="3600" b="1" spc="-150" dirty="0">
                <a:ln>
                  <a:solidFill>
                    <a:schemeClr val="tx1"/>
                  </a:solidFill>
                </a:ln>
                <a:solidFill>
                  <a:schemeClr val="tx2"/>
                </a:solidFill>
                <a:latin typeface="Arial" panose="020B0604020202020204" pitchFamily="34" charset="0"/>
                <a:cs typeface="2  Zar" panose="00000400000000000000" pitchFamily="2" charset="-78"/>
              </a:rPr>
              <a:t>این سیستم همه مواد شیمیایی مخاطره آمیز را شامل می شود و هیچ استثنایی برای نوع خاصی از مواد شیمیایی یا محصول وجود ندارد.</a:t>
            </a:r>
          </a:p>
          <a:p>
            <a:pPr algn="just"/>
            <a:r>
              <a:rPr lang="fa-IR" sz="3600" b="1" spc="-150" dirty="0">
                <a:ln>
                  <a:solidFill>
                    <a:schemeClr val="tx1"/>
                  </a:solidFill>
                </a:ln>
                <a:solidFill>
                  <a:schemeClr val="tx2"/>
                </a:solidFill>
                <a:latin typeface="Arial" panose="020B0604020202020204" pitchFamily="34" charset="0"/>
                <a:cs typeface="2  Zar" panose="00000400000000000000" pitchFamily="2" charset="-78"/>
              </a:rPr>
              <a:t>برای مواردی مانند داروها –افزودنی ها – مواد آرایشی و افت کشها در مرحله مصرف شامل نمی شود بلکه در شرایط مواجهه مورد بررسی قرار می گیرد.</a:t>
            </a:r>
          </a:p>
          <a:p>
            <a:pPr algn="just"/>
            <a:r>
              <a:rPr lang="fa-IR" sz="3600" b="1" spc="-150" dirty="0">
                <a:ln>
                  <a:solidFill>
                    <a:schemeClr val="tx1"/>
                  </a:solidFill>
                </a:ln>
                <a:solidFill>
                  <a:schemeClr val="tx2"/>
                </a:solidFill>
                <a:latin typeface="Arial" panose="020B0604020202020204" pitchFamily="34" charset="0"/>
                <a:cs typeface="2  Zar" panose="00000400000000000000" pitchFamily="2" charset="-78"/>
              </a:rPr>
              <a:t>منابع غذایی نیز تحت این سیستم تعریف نمی </a:t>
            </a:r>
            <a:r>
              <a:rPr lang="fa-IR" sz="3600" b="1" spc="-150" dirty="0" smtClean="0">
                <a:ln>
                  <a:solidFill>
                    <a:schemeClr val="tx1"/>
                  </a:solidFill>
                </a:ln>
                <a:solidFill>
                  <a:schemeClr val="tx2"/>
                </a:solidFill>
                <a:latin typeface="Arial" panose="020B0604020202020204" pitchFamily="34" charset="0"/>
                <a:cs typeface="2  Zar" panose="00000400000000000000" pitchFamily="2" charset="-78"/>
              </a:rPr>
              <a:t>شود.</a:t>
            </a:r>
            <a:endParaRPr lang="fa-IR" sz="3600" spc="-150" dirty="0">
              <a:ln>
                <a:solidFill>
                  <a:schemeClr val="tx1"/>
                </a:solidFill>
              </a:ln>
              <a:cs typeface="2  Zar" panose="00000400000000000000" pitchFamily="2" charset="-78"/>
            </a:endParaRPr>
          </a:p>
        </p:txBody>
      </p:sp>
      <p:sp>
        <p:nvSpPr>
          <p:cNvPr id="4" name="Title 6"/>
          <p:cNvSpPr>
            <a:spLocks noGrp="1"/>
          </p:cNvSpPr>
          <p:nvPr>
            <p:ph type="title"/>
          </p:nvPr>
        </p:nvSpPr>
        <p:spPr>
          <a:xfrm>
            <a:off x="513560" y="145575"/>
            <a:ext cx="11059741" cy="1628633"/>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fa-IR"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سیستم هماهنگ جهانی </a:t>
            </a:r>
            <a:r>
              <a:rPr lang="en-US"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 </a:t>
            </a:r>
            <a:r>
              <a:rPr lang="en-US" sz="54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(GHS )</a:t>
            </a:r>
            <a:br>
              <a:rPr lang="en-US" sz="5400" b="1" i="1" u="sng"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br>
            <a:r>
              <a:rPr lang="en-US"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Globally Harmonized  System</a:t>
            </a:r>
            <a:endParaRPr lang="fa-IR" sz="54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endParaRPr>
          </a:p>
        </p:txBody>
      </p:sp>
    </p:spTree>
    <p:extLst>
      <p:ext uri="{BB962C8B-B14F-4D97-AF65-F5344CB8AC3E}">
        <p14:creationId xmlns:p14="http://schemas.microsoft.com/office/powerpoint/2010/main" val="15541152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750803"/>
            <a:ext cx="11639005" cy="2156171"/>
          </a:xfrm>
          <a:ln w="57150"/>
        </p:spPr>
        <p:style>
          <a:lnRef idx="2">
            <a:schemeClr val="dk1"/>
          </a:lnRef>
          <a:fillRef idx="1">
            <a:schemeClr val="lt1"/>
          </a:fillRef>
          <a:effectRef idx="0">
            <a:schemeClr val="dk1"/>
          </a:effectRef>
          <a:fontRef idx="minor">
            <a:schemeClr val="dk1"/>
          </a:fontRef>
        </p:style>
        <p:txBody>
          <a:bodyPr>
            <a:noAutofit/>
            <a:scene3d>
              <a:camera prst="perspectiveRelaxed"/>
              <a:lightRig rig="threePt" dir="t"/>
            </a:scene3d>
            <a:sp3d/>
          </a:bodyPr>
          <a:lstStyle/>
          <a:p>
            <a:pPr algn="ctr"/>
            <a:r>
              <a:rPr lang="fa-IR" sz="9600" b="1" u="sng" spc="-300" dirty="0" smtClean="0">
                <a:ln w="10160">
                  <a:solidFill>
                    <a:srgbClr val="FF0000"/>
                  </a:solidFill>
                  <a:prstDash val="solid"/>
                </a:ln>
                <a:solidFill>
                  <a:schemeClr val="tx1"/>
                </a:solidFill>
                <a:effectLst>
                  <a:glow rad="63500">
                    <a:schemeClr val="accent1">
                      <a:satMod val="175000"/>
                      <a:alpha val="40000"/>
                    </a:schemeClr>
                  </a:glow>
                  <a:outerShdw blurRad="60007" dir="2000400" sy="-30000" kx="-800400" algn="bl" rotWithShape="0">
                    <a:prstClr val="black">
                      <a:alpha val="20000"/>
                    </a:prstClr>
                  </a:outerShdw>
                </a:effectLst>
                <a:cs typeface="2  Titr" panose="00000700000000000000" pitchFamily="2" charset="-78"/>
              </a:rPr>
              <a:t>عوامل زیان آور  محیط کار</a:t>
            </a:r>
            <a:endParaRPr lang="fa-IR" sz="9600" b="1" u="sng" spc="-300" dirty="0">
              <a:ln w="10160">
                <a:solidFill>
                  <a:srgbClr val="FF0000"/>
                </a:solidFill>
                <a:prstDash val="solid"/>
              </a:ln>
              <a:solidFill>
                <a:schemeClr val="tx1"/>
              </a:solidFill>
              <a:effectLst>
                <a:glow rad="63500">
                  <a:schemeClr val="accent1">
                    <a:satMod val="175000"/>
                    <a:alpha val="40000"/>
                  </a:schemeClr>
                </a:glow>
                <a:outerShdw blurRad="60007" dir="2000400" sy="-30000" kx="-800400" algn="bl" rotWithShape="0">
                  <a:prstClr val="black">
                    <a:alpha val="20000"/>
                  </a:prstClr>
                </a:outerShdw>
              </a:effectLst>
              <a:cs typeface="2  Titr" panose="00000700000000000000" pitchFamily="2" charset="-78"/>
            </a:endParaRPr>
          </a:p>
        </p:txBody>
      </p:sp>
      <p:pic>
        <p:nvPicPr>
          <p:cNvPr id="4" name="Picture 3" descr="Wellness.jpg"/>
          <p:cNvPicPr>
            <a:picLocks noChangeAspect="1"/>
          </p:cNvPicPr>
          <p:nvPr/>
        </p:nvPicPr>
        <p:blipFill>
          <a:blip r:embed="rId2" cstate="print"/>
          <a:stretch>
            <a:fillRect/>
          </a:stretch>
        </p:blipFill>
        <p:spPr>
          <a:xfrm>
            <a:off x="365760" y="2096505"/>
            <a:ext cx="3487783" cy="4604741"/>
          </a:xfrm>
          <a:prstGeom prst="rect">
            <a:avLst/>
          </a:prstGeom>
        </p:spPr>
      </p:pic>
    </p:spTree>
    <p:extLst>
      <p:ext uri="{BB962C8B-B14F-4D97-AF65-F5344CB8AC3E}">
        <p14:creationId xmlns:p14="http://schemas.microsoft.com/office/powerpoint/2010/main" val="124779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846161" y="82551"/>
            <a:ext cx="10235821" cy="1222375"/>
          </a:xfrm>
          <a:ln>
            <a:headEnd/>
            <a:tailEnd/>
          </a:ln>
        </p:spPr>
        <p:style>
          <a:lnRef idx="2">
            <a:schemeClr val="accent3">
              <a:shade val="50000"/>
            </a:schemeClr>
          </a:lnRef>
          <a:fillRef idx="1">
            <a:schemeClr val="accent3"/>
          </a:fillRef>
          <a:effectRef idx="0">
            <a:schemeClr val="accent3"/>
          </a:effectRef>
          <a:fontRef idx="minor">
            <a:schemeClr val="lt1"/>
          </a:fontRef>
        </p:style>
        <p:txBody>
          <a:bodyPr>
            <a:noAutofit/>
            <a:scene3d>
              <a:camera prst="orthographicFront"/>
              <a:lightRig rig="soft" dir="t">
                <a:rot lat="0" lon="0" rev="16800000"/>
              </a:lightRig>
            </a:scene3d>
            <a:sp3d prstMaterial="softEdge">
              <a:bevelT w="38100" h="38100"/>
            </a:sp3d>
          </a:bodyPr>
          <a:lstStyle/>
          <a:p>
            <a:pPr algn="ctr">
              <a:defRPr/>
            </a:pPr>
            <a:r>
              <a:rPr lang="en-US" sz="66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rPr>
              <a:t>Graphic Hazard Signs</a:t>
            </a:r>
            <a:endParaRPr lang="en-US" sz="4800" b="1" i="1" u="sng" dirty="0">
              <a:ln w="10160">
                <a:solidFill>
                  <a:schemeClr val="accent5"/>
                </a:solidFill>
                <a:prstDash val="solid"/>
              </a:ln>
              <a:solidFill>
                <a:srgbClr val="FFFFFF"/>
              </a:solidFill>
              <a:effectLst>
                <a:outerShdw blurRad="38100" dist="38100" dir="2700000" algn="tl">
                  <a:srgbClr val="000000">
                    <a:alpha val="43137"/>
                  </a:srgbClr>
                </a:outerShdw>
              </a:effectLst>
              <a:latin typeface="+mn-lt"/>
              <a:ea typeface="+mn-ea"/>
              <a:cs typeface="2  Titr" panose="00000700000000000000" pitchFamily="2" charset="-78"/>
            </a:endParaRPr>
          </a:p>
        </p:txBody>
      </p:sp>
      <p:pic>
        <p:nvPicPr>
          <p:cNvPr id="28675" name="Picture 13" descr="FLAMABL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666875"/>
            <a:ext cx="10715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2" descr="EXPLOD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819275"/>
            <a:ext cx="16764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1" descr="OXIDIZ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590676"/>
            <a:ext cx="1028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CORROSV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819275"/>
            <a:ext cx="17335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skullp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599" y="2047876"/>
            <a:ext cx="1598627" cy="104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CANCER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042" y="4214814"/>
            <a:ext cx="1091445" cy="127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descr="NOWATER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3401" y="4353636"/>
            <a:ext cx="1583558" cy="113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6" descr="RADIAT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6576" y="4353636"/>
            <a:ext cx="1167440" cy="113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5" descr="BIOHZRD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5401" y="4353636"/>
            <a:ext cx="1196285" cy="11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Rectangle 14"/>
          <p:cNvSpPr>
            <a:spLocks noChangeArrowheads="1"/>
          </p:cNvSpPr>
          <p:nvPr/>
        </p:nvSpPr>
        <p:spPr bwMode="auto">
          <a:xfrm>
            <a:off x="9914945" y="-38343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a-IR"/>
          </a:p>
        </p:txBody>
      </p:sp>
      <p:sp>
        <p:nvSpPr>
          <p:cNvPr id="28685" name="Rectangle 15"/>
          <p:cNvSpPr>
            <a:spLocks noChangeArrowheads="1"/>
          </p:cNvSpPr>
          <p:nvPr/>
        </p:nvSpPr>
        <p:spPr bwMode="auto">
          <a:xfrm>
            <a:off x="955675" y="-1963738"/>
            <a:ext cx="292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dirty="0">
                <a:cs typeface="Times New Roman" panose="02020603050405020304" pitchFamily="18" charset="0"/>
              </a:rPr>
              <a:t>			</a:t>
            </a:r>
            <a:endParaRPr lang="en-US" dirty="0"/>
          </a:p>
        </p:txBody>
      </p:sp>
      <p:sp>
        <p:nvSpPr>
          <p:cNvPr id="28686" name="Rectangle 16"/>
          <p:cNvSpPr>
            <a:spLocks noChangeArrowheads="1"/>
          </p:cNvSpPr>
          <p:nvPr/>
        </p:nvSpPr>
        <p:spPr bwMode="auto">
          <a:xfrm>
            <a:off x="955675" y="-365125"/>
            <a:ext cx="201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dirty="0">
                <a:cs typeface="Times New Roman" panose="02020603050405020304" pitchFamily="18" charset="0"/>
              </a:rPr>
              <a:t>		</a:t>
            </a:r>
            <a:endParaRPr lang="en-US" dirty="0"/>
          </a:p>
        </p:txBody>
      </p:sp>
      <p:sp>
        <p:nvSpPr>
          <p:cNvPr id="28687" name="Rectangle 17"/>
          <p:cNvSpPr>
            <a:spLocks noChangeArrowheads="1"/>
          </p:cNvSpPr>
          <p:nvPr/>
        </p:nvSpPr>
        <p:spPr bwMode="auto">
          <a:xfrm>
            <a:off x="1752600" y="3184526"/>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1" hangingPunct="1"/>
            <a:r>
              <a:rPr lang="en-US" sz="2000" b="1" dirty="0">
                <a:latin typeface="Tahoma" panose="020B0604030504040204" pitchFamily="34" charset="0"/>
                <a:cs typeface="Times New Roman" panose="02020603050405020304" pitchFamily="18" charset="0"/>
              </a:rPr>
              <a:t>Flammable	Explosive	Oxidizer	Corrosive	  Toxic</a:t>
            </a:r>
            <a:endParaRPr lang="en-US" sz="2000" dirty="0">
              <a:latin typeface="Tahoma" panose="020B0604030504040204" pitchFamily="34" charset="0"/>
            </a:endParaRPr>
          </a:p>
          <a:p>
            <a:pPr algn="l" rtl="0"/>
            <a:r>
              <a:rPr lang="en-US" sz="1200" dirty="0">
                <a:cs typeface="Times New Roman" panose="02020603050405020304" pitchFamily="18" charset="0"/>
              </a:rPr>
              <a:t>			</a:t>
            </a:r>
            <a:endParaRPr lang="en-US" sz="1100" dirty="0"/>
          </a:p>
          <a:p>
            <a:endParaRPr lang="en-US" dirty="0"/>
          </a:p>
        </p:txBody>
      </p:sp>
      <p:sp>
        <p:nvSpPr>
          <p:cNvPr id="28688" name="Rectangle 19"/>
          <p:cNvSpPr>
            <a:spLocks noChangeArrowheads="1"/>
          </p:cNvSpPr>
          <p:nvPr/>
        </p:nvSpPr>
        <p:spPr bwMode="auto">
          <a:xfrm>
            <a:off x="955675" y="4649789"/>
            <a:ext cx="201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dirty="0">
                <a:cs typeface="Times New Roman" panose="02020603050405020304" pitchFamily="18" charset="0"/>
              </a:rPr>
              <a:t>   		</a:t>
            </a:r>
            <a:endParaRPr lang="en-US" dirty="0"/>
          </a:p>
        </p:txBody>
      </p:sp>
      <p:sp>
        <p:nvSpPr>
          <p:cNvPr id="28689" name="Rectangle 20"/>
          <p:cNvSpPr>
            <a:spLocks noChangeArrowheads="1"/>
          </p:cNvSpPr>
          <p:nvPr/>
        </p:nvSpPr>
        <p:spPr bwMode="auto">
          <a:xfrm>
            <a:off x="1676400" y="5546726"/>
            <a:ext cx="8534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1" hangingPunct="1"/>
            <a:r>
              <a:rPr lang="en-US" sz="2000" b="1" dirty="0">
                <a:latin typeface="Tahoma" panose="020B0604030504040204" pitchFamily="34" charset="0"/>
                <a:cs typeface="Times New Roman" panose="02020603050405020304" pitchFamily="18" charset="0"/>
              </a:rPr>
              <a:t>Carcinogenic	      Water Reactive	    Radioactive	         Biohazard</a:t>
            </a:r>
            <a:endParaRPr lang="en-US" sz="2000" dirty="0">
              <a:latin typeface="Tahoma" panose="020B0604030504040204" pitchFamily="34" charset="0"/>
            </a:endParaRPr>
          </a:p>
          <a:p>
            <a:pPr algn="l" rtl="0"/>
            <a:r>
              <a:rPr lang="en-US" sz="1200" dirty="0">
                <a:cs typeface="Times New Roman" panose="02020603050405020304" pitchFamily="18" charset="0"/>
              </a:rPr>
              <a:t>					</a:t>
            </a:r>
            <a:endParaRPr lang="en-US" sz="1100" dirty="0"/>
          </a:p>
          <a:p>
            <a:endParaRPr lang="en-US" dirty="0"/>
          </a:p>
        </p:txBody>
      </p:sp>
      <p:sp>
        <p:nvSpPr>
          <p:cNvPr id="28690" name="Rectangle 21"/>
          <p:cNvSpPr>
            <a:spLocks noChangeArrowheads="1"/>
          </p:cNvSpPr>
          <p:nvPr/>
        </p:nvSpPr>
        <p:spPr bwMode="auto">
          <a:xfrm>
            <a:off x="955675" y="7732713"/>
            <a:ext cx="3227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dirty="0">
                <a:cs typeface="Times New Roman" panose="02020603050405020304" pitchFamily="18" charset="0"/>
              </a:rPr>
              <a:t>			       </a:t>
            </a:r>
            <a:endParaRPr lang="en-US" dirty="0"/>
          </a:p>
        </p:txBody>
      </p:sp>
      <p:sp>
        <p:nvSpPr>
          <p:cNvPr id="28691" name="Rectangle 22"/>
          <p:cNvSpPr>
            <a:spLocks noChangeArrowheads="1"/>
          </p:cNvSpPr>
          <p:nvPr/>
        </p:nvSpPr>
        <p:spPr bwMode="auto">
          <a:xfrm>
            <a:off x="955675" y="8940800"/>
            <a:ext cx="292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dirty="0">
                <a:cs typeface="Times New Roman" panose="02020603050405020304" pitchFamily="18" charset="0"/>
              </a:rPr>
              <a:t>			</a:t>
            </a:r>
            <a:endParaRPr lang="en-US" dirty="0"/>
          </a:p>
        </p:txBody>
      </p:sp>
      <p:sp>
        <p:nvSpPr>
          <p:cNvPr id="28692" name="Rectangle 20"/>
          <p:cNvSpPr>
            <a:spLocks noChangeArrowheads="1"/>
          </p:cNvSpPr>
          <p:nvPr/>
        </p:nvSpPr>
        <p:spPr bwMode="auto">
          <a:xfrm>
            <a:off x="1524000" y="1268413"/>
            <a:ext cx="9144000" cy="144462"/>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endParaRPr lang="fa-IR"/>
          </a:p>
        </p:txBody>
      </p:sp>
    </p:spTree>
    <p:extLst>
      <p:ext uri="{BB962C8B-B14F-4D97-AF65-F5344CB8AC3E}">
        <p14:creationId xmlns:p14="http://schemas.microsoft.com/office/powerpoint/2010/main" val="374890139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87"/>
                                        </p:tgtEl>
                                        <p:attrNameLst>
                                          <p:attrName>style.visibility</p:attrName>
                                        </p:attrNameLst>
                                      </p:cBhvr>
                                      <p:to>
                                        <p:strVal val="visible"/>
                                      </p:to>
                                    </p:set>
                                    <p:anim calcmode="lin" valueType="num">
                                      <p:cBhvr additive="base">
                                        <p:cTn id="13" dur="500" fill="hold"/>
                                        <p:tgtEl>
                                          <p:spTgt spid="28687"/>
                                        </p:tgtEl>
                                        <p:attrNameLst>
                                          <p:attrName>ppt_x</p:attrName>
                                        </p:attrNameLst>
                                      </p:cBhvr>
                                      <p:tavLst>
                                        <p:tav tm="0">
                                          <p:val>
                                            <p:strVal val="#ppt_x"/>
                                          </p:val>
                                        </p:tav>
                                        <p:tav tm="100000">
                                          <p:val>
                                            <p:strVal val="#ppt_x"/>
                                          </p:val>
                                        </p:tav>
                                      </p:tavLst>
                                    </p:anim>
                                    <p:anim calcmode="lin" valueType="num">
                                      <p:cBhvr additive="base">
                                        <p:cTn id="14" dur="500" fill="hold"/>
                                        <p:tgtEl>
                                          <p:spTgt spid="286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89"/>
                                        </p:tgtEl>
                                        <p:attrNameLst>
                                          <p:attrName>style.visibility</p:attrName>
                                        </p:attrNameLst>
                                      </p:cBhvr>
                                      <p:to>
                                        <p:strVal val="visible"/>
                                      </p:to>
                                    </p:set>
                                    <p:anim calcmode="lin" valueType="num">
                                      <p:cBhvr additive="base">
                                        <p:cTn id="19" dur="500" fill="hold"/>
                                        <p:tgtEl>
                                          <p:spTgt spid="28689"/>
                                        </p:tgtEl>
                                        <p:attrNameLst>
                                          <p:attrName>ppt_x</p:attrName>
                                        </p:attrNameLst>
                                      </p:cBhvr>
                                      <p:tavLst>
                                        <p:tav tm="0">
                                          <p:val>
                                            <p:strVal val="#ppt_x"/>
                                          </p:val>
                                        </p:tav>
                                        <p:tav tm="100000">
                                          <p:val>
                                            <p:strVal val="#ppt_x"/>
                                          </p:val>
                                        </p:tav>
                                      </p:tavLst>
                                    </p:anim>
                                    <p:anim calcmode="lin" valueType="num">
                                      <p:cBhvr additive="base">
                                        <p:cTn id="20"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28687" grpId="0"/>
      <p:bldP spid="2868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87072" cy="6858000"/>
          </a:xfrm>
          <a:prstGeom prst="rect">
            <a:avLst/>
          </a:prstGeom>
        </p:spPr>
      </p:pic>
      <p:sp>
        <p:nvSpPr>
          <p:cNvPr id="3" name="Rectangle 2"/>
          <p:cNvSpPr/>
          <p:nvPr/>
        </p:nvSpPr>
        <p:spPr>
          <a:xfrm>
            <a:off x="137364" y="5623774"/>
            <a:ext cx="67649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با تشکر ازتوجه شما</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7830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1228300"/>
            <a:ext cx="11696131" cy="5629700"/>
          </a:xfrm>
        </p:spPr>
        <p:txBody>
          <a:bodyPr>
            <a:normAutofit fontScale="70000" lnSpcReduction="20000"/>
          </a:bodyPr>
          <a:lstStyle/>
          <a:p>
            <a:pPr algn="just"/>
            <a:r>
              <a:rPr lang="fa-IR" sz="5900" dirty="0">
                <a:cs typeface="2  Zar" panose="00000400000000000000" pitchFamily="2" charset="-78"/>
              </a:rPr>
              <a:t>یکی از برنامه های اصلی بهداشت حرفه ای مطالعه شرایط محیط کار </a:t>
            </a:r>
            <a:r>
              <a:rPr lang="fa-IR" sz="5900" dirty="0" smtClean="0">
                <a:cs typeface="2  Zar" panose="00000400000000000000" pitchFamily="2" charset="-78"/>
              </a:rPr>
              <a:t>و </a:t>
            </a:r>
            <a:r>
              <a:rPr lang="fa-IR" sz="5900" dirty="0">
                <a:cs typeface="2  Zar" panose="00000400000000000000" pitchFamily="2" charset="-78"/>
              </a:rPr>
              <a:t>به عبارت بهتر </a:t>
            </a:r>
            <a:r>
              <a:rPr lang="fa-IR" sz="5900" i="1" dirty="0">
                <a:effectLst>
                  <a:outerShdw blurRad="38100" dist="38100" dir="2700000" algn="tl">
                    <a:srgbClr val="000000">
                      <a:alpha val="43137"/>
                    </a:srgbClr>
                  </a:outerShdw>
                </a:effectLst>
                <a:cs typeface="2  Zar" panose="00000400000000000000" pitchFamily="2" charset="-78"/>
              </a:rPr>
              <a:t>بررسی و شناسایی عوامل زیان آور محیط کار </a:t>
            </a:r>
            <a:r>
              <a:rPr lang="fa-IR" sz="5900" dirty="0">
                <a:cs typeface="2  Zar" panose="00000400000000000000" pitchFamily="2" charset="-78"/>
              </a:rPr>
              <a:t>است. عوامل زیان آور محیط کار به دسته های زیر تقسیم میشوند:</a:t>
            </a:r>
          </a:p>
          <a:p>
            <a:pPr algn="just"/>
            <a:r>
              <a:rPr lang="fa-IR" sz="5900" dirty="0">
                <a:cs typeface="2  Zar" panose="00000400000000000000" pitchFamily="2" charset="-78"/>
              </a:rPr>
              <a:t>عوامل زیان آور فیزیکی محیط کار</a:t>
            </a:r>
          </a:p>
          <a:p>
            <a:pPr algn="just"/>
            <a:r>
              <a:rPr lang="fa-IR" sz="5900" dirty="0">
                <a:cs typeface="2  Zar" panose="00000400000000000000" pitchFamily="2" charset="-78"/>
              </a:rPr>
              <a:t>عوامل زیان آور شیمیایی محیط کار</a:t>
            </a:r>
          </a:p>
          <a:p>
            <a:pPr algn="just"/>
            <a:r>
              <a:rPr lang="fa-IR" sz="5900" dirty="0">
                <a:cs typeface="2  Zar" panose="00000400000000000000" pitchFamily="2" charset="-78"/>
              </a:rPr>
              <a:t>عوامل زیان آور </a:t>
            </a:r>
            <a:r>
              <a:rPr lang="fa-IR" sz="5900" dirty="0" err="1">
                <a:cs typeface="2  Zar" panose="00000400000000000000" pitchFamily="2" charset="-78"/>
              </a:rPr>
              <a:t>ارگونومیکی</a:t>
            </a:r>
            <a:r>
              <a:rPr lang="fa-IR" sz="5900" dirty="0">
                <a:cs typeface="2  Zar" panose="00000400000000000000" pitchFamily="2" charset="-78"/>
              </a:rPr>
              <a:t> محیط کار</a:t>
            </a:r>
          </a:p>
          <a:p>
            <a:pPr algn="just"/>
            <a:r>
              <a:rPr lang="fa-IR" sz="5900" dirty="0">
                <a:cs typeface="2  Zar" panose="00000400000000000000" pitchFamily="2" charset="-78"/>
              </a:rPr>
              <a:t>عوامل زیان آور بیولوژیکی محیط کار</a:t>
            </a:r>
          </a:p>
          <a:p>
            <a:pPr algn="just"/>
            <a:r>
              <a:rPr lang="fa-IR" sz="5900" dirty="0">
                <a:cs typeface="2  Zar" panose="00000400000000000000" pitchFamily="2" charset="-78"/>
              </a:rPr>
              <a:t>عوامل زیان آور مکانیکی محیط کار</a:t>
            </a:r>
          </a:p>
          <a:p>
            <a:pPr algn="just"/>
            <a:r>
              <a:rPr lang="fa-IR" sz="5900" dirty="0">
                <a:cs typeface="2  Zar" panose="00000400000000000000" pitchFamily="2" charset="-78"/>
              </a:rPr>
              <a:t>عوامل زیان آور روانی محیط کار</a:t>
            </a:r>
          </a:p>
        </p:txBody>
      </p:sp>
      <p:sp>
        <p:nvSpPr>
          <p:cNvPr id="4" name="Title 1"/>
          <p:cNvSpPr txBox="1">
            <a:spLocks/>
          </p:cNvSpPr>
          <p:nvPr/>
        </p:nvSpPr>
        <p:spPr>
          <a:xfrm>
            <a:off x="483326" y="29636"/>
            <a:ext cx="11312433" cy="1096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5400" b="1" i="1" u="sng" spc="30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rPr>
              <a:t>عوامل زیان آور محیط کار</a:t>
            </a:r>
            <a:endPar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Titr" panose="00000700000000000000" pitchFamily="2" charset="-78"/>
            </a:endParaRPr>
          </a:p>
        </p:txBody>
      </p:sp>
    </p:spTree>
    <p:extLst>
      <p:ext uri="{BB962C8B-B14F-4D97-AF65-F5344CB8AC3E}">
        <p14:creationId xmlns:p14="http://schemas.microsoft.com/office/powerpoint/2010/main" val="2604719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1337482"/>
            <a:ext cx="11546005" cy="2279176"/>
          </a:xfrm>
        </p:spPr>
        <p:txBody>
          <a:bodyPr>
            <a:noAutofit/>
          </a:bodyPr>
          <a:lstStyle/>
          <a:p>
            <a:pPr algn="just"/>
            <a:r>
              <a:rPr lang="fa-IR" sz="3600" dirty="0">
                <a:cs typeface="2  Zar" panose="00000400000000000000" pitchFamily="2" charset="-78"/>
              </a:rPr>
              <a:t>این عوامل کمیت های فیزیکی هستند که در محیط کار وجود دارند .خصوصیات این عوامل از قوانین مربوط به خود در علم فیزیک پیروی می </a:t>
            </a:r>
            <a:r>
              <a:rPr lang="fa-IR" sz="3600" dirty="0" err="1">
                <a:cs typeface="2  Zar" panose="00000400000000000000" pitchFamily="2" charset="-78"/>
              </a:rPr>
              <a:t>کند.این</a:t>
            </a:r>
            <a:r>
              <a:rPr lang="fa-IR" sz="3600" dirty="0">
                <a:cs typeface="2  Zar" panose="00000400000000000000" pitchFamily="2" charset="-78"/>
              </a:rPr>
              <a:t> عوامل به نوبه خود میتوانند آثار زیان بار و گاه برگشت ناپذیری بر روی شاغلین در معرض بگذارند. این عوامل عبارتند از </a:t>
            </a:r>
            <a:r>
              <a:rPr lang="fa-IR" sz="3600" dirty="0" smtClean="0">
                <a:cs typeface="2  Zar" panose="00000400000000000000" pitchFamily="2" charset="-78"/>
              </a:rPr>
              <a:t>:</a:t>
            </a:r>
            <a:endParaRPr lang="fa-IR" sz="3600" dirty="0">
              <a:cs typeface="2  Zar" panose="00000400000000000000" pitchFamily="2" charset="-78"/>
            </a:endParaRPr>
          </a:p>
          <a:p>
            <a:pPr>
              <a:buFont typeface="+mj-lt"/>
              <a:buAutoNum type="arabicPeriod"/>
            </a:pPr>
            <a:endParaRPr lang="fa-IR" sz="1600" dirty="0" smtClean="0"/>
          </a:p>
          <a:p>
            <a:endParaRPr lang="fa-IR" sz="1600" dirty="0" smtClean="0"/>
          </a:p>
          <a:p>
            <a:endParaRPr lang="fa-IR" sz="1600" dirty="0" smtClean="0"/>
          </a:p>
          <a:p>
            <a:endParaRPr lang="fa-IR" sz="1600" dirty="0"/>
          </a:p>
        </p:txBody>
      </p:sp>
      <p:sp>
        <p:nvSpPr>
          <p:cNvPr id="4" name="Title 1"/>
          <p:cNvSpPr>
            <a:spLocks noGrp="1"/>
          </p:cNvSpPr>
          <p:nvPr>
            <p:ph type="title"/>
          </p:nvPr>
        </p:nvSpPr>
        <p:spPr>
          <a:xfrm>
            <a:off x="95535" y="259308"/>
            <a:ext cx="11928142" cy="1078173"/>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عوامل </a:t>
            </a:r>
            <a:r>
              <a:rPr lang="fa-IR" sz="5400" b="1" i="1" u="sng"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 فیزیکی زیان </a:t>
            </a:r>
            <a:r>
              <a:rPr lang="fa-IR" sz="5400" b="1" i="1" u="sng"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2  Titr" panose="00000700000000000000" pitchFamily="2" charset="-78"/>
              </a:rPr>
              <a:t>آور محیط کار</a:t>
            </a:r>
          </a:p>
        </p:txBody>
      </p:sp>
      <p:sp>
        <p:nvSpPr>
          <p:cNvPr id="5" name="Content Placeholder 2"/>
          <p:cNvSpPr txBox="1">
            <a:spLocks/>
          </p:cNvSpPr>
          <p:nvPr/>
        </p:nvSpPr>
        <p:spPr>
          <a:xfrm>
            <a:off x="6482687" y="3616659"/>
            <a:ext cx="4738046" cy="2811438"/>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a:pPr>
            <a:r>
              <a:rPr lang="fa-IR" sz="3600" dirty="0" smtClean="0">
                <a:cs typeface="2  Zar" panose="00000400000000000000" pitchFamily="2" charset="-78"/>
              </a:rPr>
              <a:t>صدا  </a:t>
            </a:r>
          </a:p>
          <a:p>
            <a:pPr>
              <a:buFont typeface="+mj-lt"/>
              <a:buAutoNum type="arabicPeriod"/>
            </a:pPr>
            <a:r>
              <a:rPr lang="fa-IR" sz="3600" dirty="0" smtClean="0">
                <a:cs typeface="2  Zar" panose="00000400000000000000" pitchFamily="2" charset="-78"/>
              </a:rPr>
              <a:t>روشنایی</a:t>
            </a:r>
          </a:p>
          <a:p>
            <a:pPr>
              <a:buFont typeface="+mj-lt"/>
              <a:buAutoNum type="arabicPeriod"/>
            </a:pPr>
            <a:r>
              <a:rPr lang="fa-IR" sz="3600" dirty="0" smtClean="0">
                <a:cs typeface="2  Zar" panose="00000400000000000000" pitchFamily="2" charset="-78"/>
              </a:rPr>
              <a:t>ارتعاش</a:t>
            </a:r>
          </a:p>
          <a:p>
            <a:pPr>
              <a:buFont typeface="+mj-lt"/>
              <a:buAutoNum type="arabicPeriod"/>
            </a:pPr>
            <a:r>
              <a:rPr lang="fa-IR" sz="3600" dirty="0" smtClean="0">
                <a:cs typeface="2  Zar" panose="00000400000000000000" pitchFamily="2" charset="-78"/>
              </a:rPr>
              <a:t>گرما</a:t>
            </a:r>
          </a:p>
          <a:p>
            <a:pPr>
              <a:buFont typeface="+mj-lt"/>
              <a:buAutoNum type="arabicPeriod"/>
            </a:pPr>
            <a:endParaRPr lang="fa-IR" sz="1600" dirty="0" smtClean="0"/>
          </a:p>
          <a:p>
            <a:endParaRPr lang="fa-IR" sz="1600" dirty="0" smtClean="0"/>
          </a:p>
          <a:p>
            <a:endParaRPr lang="fa-IR" sz="1600" dirty="0" smtClean="0"/>
          </a:p>
          <a:p>
            <a:endParaRPr lang="fa-IR" sz="1600" dirty="0"/>
          </a:p>
        </p:txBody>
      </p:sp>
      <p:sp>
        <p:nvSpPr>
          <p:cNvPr id="7" name="Content Placeholder 2"/>
          <p:cNvSpPr txBox="1">
            <a:spLocks/>
          </p:cNvSpPr>
          <p:nvPr/>
        </p:nvSpPr>
        <p:spPr>
          <a:xfrm>
            <a:off x="1553572" y="3616658"/>
            <a:ext cx="4738046" cy="2811439"/>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a:pPr>
            <a:r>
              <a:rPr lang="fa-IR" sz="3600" dirty="0" smtClean="0">
                <a:cs typeface="2  Zar" panose="00000400000000000000" pitchFamily="2" charset="-78"/>
              </a:rPr>
              <a:t>سرما</a:t>
            </a:r>
          </a:p>
          <a:p>
            <a:pPr>
              <a:buFont typeface="+mj-lt"/>
              <a:buAutoNum type="arabicPeriod"/>
            </a:pPr>
            <a:r>
              <a:rPr lang="fa-IR" sz="3600" dirty="0" err="1" smtClean="0">
                <a:cs typeface="2  Zar" panose="00000400000000000000" pitchFamily="2" charset="-78"/>
              </a:rPr>
              <a:t>پرتوهای</a:t>
            </a:r>
            <a:r>
              <a:rPr lang="fa-IR" sz="3600" dirty="0" smtClean="0">
                <a:cs typeface="2  Zar" panose="00000400000000000000" pitchFamily="2" charset="-78"/>
              </a:rPr>
              <a:t> </a:t>
            </a:r>
            <a:r>
              <a:rPr lang="fa-IR" sz="3600" dirty="0" err="1" smtClean="0">
                <a:cs typeface="2  Zar" panose="00000400000000000000" pitchFamily="2" charset="-78"/>
              </a:rPr>
              <a:t>یونیزان</a:t>
            </a:r>
            <a:r>
              <a:rPr lang="fa-IR" sz="3600" dirty="0" smtClean="0">
                <a:cs typeface="2  Zar" panose="00000400000000000000" pitchFamily="2" charset="-78"/>
              </a:rPr>
              <a:t> و غیر </a:t>
            </a:r>
            <a:r>
              <a:rPr lang="fa-IR" sz="3600" dirty="0" err="1" smtClean="0">
                <a:cs typeface="2  Zar" panose="00000400000000000000" pitchFamily="2" charset="-78"/>
              </a:rPr>
              <a:t>یونیزان</a:t>
            </a:r>
            <a:endParaRPr lang="fa-IR" sz="3600" dirty="0" smtClean="0">
              <a:cs typeface="2  Zar" panose="00000400000000000000" pitchFamily="2" charset="-78"/>
            </a:endParaRPr>
          </a:p>
          <a:p>
            <a:pPr>
              <a:buFont typeface="+mj-lt"/>
              <a:buAutoNum type="arabicPeriod"/>
            </a:pPr>
            <a:r>
              <a:rPr lang="fa-IR" sz="3600" dirty="0" smtClean="0">
                <a:cs typeface="2  Zar" panose="00000400000000000000" pitchFamily="2" charset="-78"/>
              </a:rPr>
              <a:t>فشار </a:t>
            </a:r>
          </a:p>
          <a:p>
            <a:pPr>
              <a:buFont typeface="+mj-lt"/>
              <a:buAutoNum type="arabicPeriod"/>
            </a:pPr>
            <a:r>
              <a:rPr lang="fa-IR" sz="3600" dirty="0" smtClean="0">
                <a:cs typeface="2  Zar" panose="00000400000000000000" pitchFamily="2" charset="-78"/>
              </a:rPr>
              <a:t>و  ...</a:t>
            </a:r>
          </a:p>
          <a:p>
            <a:pPr>
              <a:buFont typeface="+mj-lt"/>
              <a:buAutoNum type="arabicPeriod"/>
            </a:pPr>
            <a:endParaRPr lang="fa-IR" sz="1600" dirty="0" smtClean="0"/>
          </a:p>
          <a:p>
            <a:endParaRPr lang="fa-IR" sz="1600" dirty="0" smtClean="0"/>
          </a:p>
          <a:p>
            <a:endParaRPr lang="fa-IR" sz="1600" dirty="0" smtClean="0"/>
          </a:p>
          <a:p>
            <a:endParaRPr lang="fa-IR" sz="1600" dirty="0"/>
          </a:p>
        </p:txBody>
      </p:sp>
    </p:spTree>
    <p:extLst>
      <p:ext uri="{BB962C8B-B14F-4D97-AF65-F5344CB8AC3E}">
        <p14:creationId xmlns:p14="http://schemas.microsoft.com/office/powerpoint/2010/main" val="12915367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4152</TotalTime>
  <Words>5153</Words>
  <Application>Microsoft Office PowerPoint</Application>
  <PresentationFormat>Widescreen</PresentationFormat>
  <Paragraphs>363</Paragraphs>
  <Slides>71</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71</vt:i4>
      </vt:variant>
    </vt:vector>
  </HeadingPairs>
  <TitlesOfParts>
    <vt:vector size="86" baseType="lpstr">
      <vt:lpstr>Trebuchet MS</vt:lpstr>
      <vt:lpstr>2  Nazanin</vt:lpstr>
      <vt:lpstr>2  Homa</vt:lpstr>
      <vt:lpstr>Wingdings 3</vt:lpstr>
      <vt:lpstr>2  Zar</vt:lpstr>
      <vt:lpstr>Arial</vt:lpstr>
      <vt:lpstr>Tahoma</vt:lpstr>
      <vt:lpstr>Calibri</vt:lpstr>
      <vt:lpstr>2  Titr</vt:lpstr>
      <vt:lpstr>Times New Roman</vt:lpstr>
      <vt:lpstr>_MRT_Win2Farsi_1</vt:lpstr>
      <vt:lpstr>2  Davat</vt:lpstr>
      <vt:lpstr>Wingdings</vt:lpstr>
      <vt:lpstr>Aharoni</vt:lpstr>
      <vt:lpstr>Facet</vt:lpstr>
      <vt:lpstr>PowerPoint Presentation</vt:lpstr>
      <vt:lpstr>بهداشت حرفه ای و عوامل زیان آور محیط کار</vt:lpstr>
      <vt:lpstr>سلامتی و شغل</vt:lpstr>
      <vt:lpstr>سلامتی و شغل</vt:lpstr>
      <vt:lpstr>تعریف بهداشت حرفه ای</vt:lpstr>
      <vt:lpstr>اهداف بهداشت حرفه ای بر اساس تعریف کمیته مشترک سازمان بهداشت جهانی و سازمان بین المللی کار</vt:lpstr>
      <vt:lpstr>عوامل زیان آور  محیط کار</vt:lpstr>
      <vt:lpstr>PowerPoint Presentation</vt:lpstr>
      <vt:lpstr>عوامل  فیزیکی زیان آور محیط کار</vt:lpstr>
      <vt:lpstr>PowerPoint Presentation</vt:lpstr>
      <vt:lpstr>PowerPoint Presentation</vt:lpstr>
      <vt:lpstr>سروصدا NOISE </vt:lpstr>
      <vt:lpstr>سروصدا NOISE </vt:lpstr>
      <vt:lpstr>عوامل زیان آور محیط کار</vt:lpstr>
      <vt:lpstr>PowerPoint Presentation</vt:lpstr>
      <vt:lpstr>عوامل شیمیایی زیان آور محیط کار</vt:lpstr>
      <vt:lpstr>تقسیم بندی عوامل شیمیایی زیان آور محیط کار بر اساس حالت فیزیکی</vt:lpstr>
      <vt:lpstr>دسته بندی آئروسل ها</vt:lpstr>
      <vt:lpstr>گرد و غبار Dust </vt:lpstr>
      <vt:lpstr>گرد و غبار Dust</vt:lpstr>
      <vt:lpstr>دسته بندی گرد و غبارها</vt:lpstr>
      <vt:lpstr>...دسته بندی گرد و غبارها</vt:lpstr>
      <vt:lpstr>...دسته بندی گرد و غبارها</vt:lpstr>
      <vt:lpstr>گرد و غبار های مهم</vt:lpstr>
      <vt:lpstr>...گرد و غبار های مهم</vt:lpstr>
      <vt:lpstr>PowerPoint Presentation</vt:lpstr>
      <vt:lpstr>مه Fog – Mist  </vt:lpstr>
      <vt:lpstr>PowerPoint Presentation</vt:lpstr>
      <vt:lpstr>مه دود Smog</vt:lpstr>
      <vt:lpstr>دمه Fume</vt:lpstr>
      <vt:lpstr>دمه Fume</vt:lpstr>
      <vt:lpstr>افشانه  Spray  </vt:lpstr>
      <vt:lpstr>تقسیم بندی عوامل شیمیایی زیان آور محیط کار  بر اساس  ترکیب شیمیایی</vt:lpstr>
      <vt:lpstr>تقسیم بندی عوامل شیمیایی زیان آور محیط کار بر اساس اثرات فیزیولوژیک</vt:lpstr>
      <vt:lpstr>مواد التهاب آور و محرکirritants  </vt:lpstr>
      <vt:lpstr> خفگی آورها       Asphyxiants </vt:lpstr>
      <vt:lpstr>مواد بیهوشی آور و مخدرها</vt:lpstr>
      <vt:lpstr>سموم سیستمیک</vt:lpstr>
      <vt:lpstr>بنزن Benzene‏  </vt:lpstr>
      <vt:lpstr>سولفید کربن</vt:lpstr>
      <vt:lpstr>هیدرو کربن های هالوژنه</vt:lpstr>
      <vt:lpstr> آسیب کلیه‌ها، نقص شنوایی غیر قابل بازگشت و نیز آسیب دائمی عصبی و مغزی، بالا رفتن فشار خون، مشکلات  گوارشی و عوارض شکمی؛دردهای عصبی و عضلانی؛ خستگی مزمن، پیری زودرس، سردرد، افسردگی، پوکی استخوان زودرس، عصبانیت و پرخاشگری؛آسیب به سیستم خونساز بدن و آنمی،آسیب قلبی و عروقی؛ عوارض دهان و دندان؛و تشنج و کما از آسیب های ناشی از تماس های حاد و مزمن با سرب هستند.</vt:lpstr>
      <vt:lpstr>جیوه  Mercury </vt:lpstr>
      <vt:lpstr>جیوه  Mercury </vt:lpstr>
      <vt:lpstr>سایر مواد معلق غیر از سموم سیستمیک</vt:lpstr>
      <vt:lpstr>PowerPoint Presentation</vt:lpstr>
      <vt:lpstr>PowerPoint Presentation</vt:lpstr>
      <vt:lpstr>جمع آوری اطلاعات در باره عوامل شیمیایی</vt:lpstr>
      <vt:lpstr>منابع کسب اطلاعات لازم در مورد عوامل شیمیایی</vt:lpstr>
      <vt:lpstr>حد آستانه مجازThreshold Limit Value   </vt:lpstr>
      <vt:lpstr>نکات اساسی در استفاده از حدود مجاز</vt:lpstr>
      <vt:lpstr>نکات اساسی در استفاده از حدود مجاز</vt:lpstr>
      <vt:lpstr>نکات اساسی در استفاده از حدود مجاز</vt:lpstr>
      <vt:lpstr>نکات اساسی در استفاده از حدود مجاز</vt:lpstr>
      <vt:lpstr>سازمان های ارائه دهنده حدود مجاز</vt:lpstr>
      <vt:lpstr>سازمان  ارائه دهنده حدود مجاز ایران</vt:lpstr>
      <vt:lpstr>حدود مجاز مواجهه شغلی در ایران</vt:lpstr>
      <vt:lpstr>حدود مجاز مواجهه شغلی در ایران</vt:lpstr>
      <vt:lpstr>(OEL-TWA) متوسط وزنی-زمانی Time Weighted Average</vt:lpstr>
      <vt:lpstr>(OEL-STEL) حد مجاز شغلی کوتاه مدت Short Term Exposure Limit</vt:lpstr>
      <vt:lpstr>(OEL-C) حد مجاز شغلی سقفی Ceiling Value</vt:lpstr>
      <vt:lpstr>(BEI) شاخص بیولوژیکی مواجهه Biological Exposure Indices</vt:lpstr>
      <vt:lpstr>سرطان زاییCarcinogenicity  </vt:lpstr>
      <vt:lpstr>برگه اطلاعات ایمنی موادMSDS  material safety data sheet</vt:lpstr>
      <vt:lpstr>برگه اطلاعات ایمنی موادMSDS  material safety data sheet</vt:lpstr>
      <vt:lpstr>برچسب  مواد شیمیایی</vt:lpstr>
      <vt:lpstr>برچسب  مواد شیمیایی</vt:lpstr>
      <vt:lpstr>سیستم هماهنگ جهانی  (GHS ) Globally Harmonized  System</vt:lpstr>
      <vt:lpstr>سیستم هماهنگ جهانی  (GHS ) Globally Harmonized  System</vt:lpstr>
      <vt:lpstr>Graphic Hazard Signs</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 bagheri</dc:creator>
  <cp:lastModifiedBy>MRT www.Win2Farsi.com</cp:lastModifiedBy>
  <cp:revision>268</cp:revision>
  <dcterms:created xsi:type="dcterms:W3CDTF">2013-01-08T07:05:11Z</dcterms:created>
  <dcterms:modified xsi:type="dcterms:W3CDTF">2016-01-09T06:55:55Z</dcterms:modified>
</cp:coreProperties>
</file>